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7" r:id="rId1"/>
  </p:sldMasterIdLst>
  <p:notesMasterIdLst>
    <p:notesMasterId r:id="rId42"/>
  </p:notesMasterIdLst>
  <p:sldIdLst>
    <p:sldId id="258" r:id="rId2"/>
    <p:sldId id="476" r:id="rId3"/>
    <p:sldId id="260" r:id="rId4"/>
    <p:sldId id="282" r:id="rId5"/>
    <p:sldId id="284" r:id="rId6"/>
    <p:sldId id="455" r:id="rId7"/>
    <p:sldId id="456" r:id="rId8"/>
    <p:sldId id="457" r:id="rId9"/>
    <p:sldId id="464" r:id="rId10"/>
    <p:sldId id="465" r:id="rId11"/>
    <p:sldId id="458" r:id="rId12"/>
    <p:sldId id="459" r:id="rId13"/>
    <p:sldId id="460" r:id="rId14"/>
    <p:sldId id="461" r:id="rId15"/>
    <p:sldId id="462" r:id="rId16"/>
    <p:sldId id="454" r:id="rId17"/>
    <p:sldId id="468" r:id="rId18"/>
    <p:sldId id="463" r:id="rId19"/>
    <p:sldId id="466" r:id="rId20"/>
    <p:sldId id="467" r:id="rId21"/>
    <p:sldId id="390" r:id="rId22"/>
    <p:sldId id="392" r:id="rId23"/>
    <p:sldId id="416" r:id="rId24"/>
    <p:sldId id="417" r:id="rId25"/>
    <p:sldId id="418" r:id="rId26"/>
    <p:sldId id="419" r:id="rId27"/>
    <p:sldId id="432" r:id="rId28"/>
    <p:sldId id="433" r:id="rId29"/>
    <p:sldId id="420" r:id="rId30"/>
    <p:sldId id="421" r:id="rId31"/>
    <p:sldId id="422" r:id="rId32"/>
    <p:sldId id="423" r:id="rId33"/>
    <p:sldId id="283" r:id="rId34"/>
    <p:sldId id="469" r:id="rId35"/>
    <p:sldId id="471" r:id="rId36"/>
    <p:sldId id="472" r:id="rId37"/>
    <p:sldId id="474" r:id="rId38"/>
    <p:sldId id="475" r:id="rId39"/>
    <p:sldId id="473" r:id="rId40"/>
    <p:sldId id="477" r:id="rId41"/>
  </p:sldIdLst>
  <p:sldSz cx="9144000" cy="5143500" type="screen16x9"/>
  <p:notesSz cx="6858000" cy="9144000"/>
  <p:embeddedFontLst>
    <p:embeddedFont>
      <p:font typeface="Alegreya Sans" pitchFamily="2" charset="0"/>
      <p:regular r:id="rId43"/>
      <p:bold r:id="rId44"/>
      <p:italic r:id="rId45"/>
      <p:boldItalic r:id="rId46"/>
    </p:embeddedFont>
    <p:embeddedFont>
      <p:font typeface="Alegreya Sans Light" pitchFamily="2" charset="0"/>
      <p:regular r:id="rId47"/>
      <p:bold r:id="rId48"/>
      <p:italic r:id="rId49"/>
      <p:boldItalic r:id="rId50"/>
    </p:embeddedFont>
    <p:embeddedFont>
      <p:font typeface="Alegreya Sans Medium" pitchFamily="2"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Lucida Console" panose="020B0609040504020204" pitchFamily="49" charset="0"/>
      <p:regular r:id="rId59"/>
    </p:embeddedFont>
    <p:embeddedFont>
      <p:font typeface="Open Sans" panose="020B0606030504020204" pitchFamily="34" charset="0"/>
      <p:regular r:id="rId60"/>
      <p:bold r:id="rId61"/>
      <p:italic r:id="rId62"/>
      <p:boldItalic r:id="rId63"/>
    </p:embeddedFont>
    <p:embeddedFont>
      <p:font typeface="Open Sans Light" panose="020B0606030504020204" pitchFamily="34" charset="0"/>
      <p:regular r:id="rId64"/>
      <p:bold r:id="rId65"/>
      <p:italic r:id="rId66"/>
      <p:boldItalic r:id="rId67"/>
    </p:embeddedFont>
    <p:embeddedFont>
      <p:font typeface="Open Sans SemiBold" panose="020B0606030504020204" pitchFamily="34" charset="0"/>
      <p:regular r:id="rId68"/>
      <p:bold r:id="rId69"/>
      <p:italic r:id="rId70"/>
      <p:boldItalic r:id="rId71"/>
    </p:embeddedFont>
    <p:embeddedFont>
      <p:font typeface="Teko Medium" panose="02000000000000000000" pitchFamily="2" charset="77"/>
      <p:regular r:id="rId72"/>
      <p:bold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20"/>
    <p:restoredTop sz="94740"/>
  </p:normalViewPr>
  <p:slideViewPr>
    <p:cSldViewPr snapToGrid="0">
      <p:cViewPr>
        <p:scale>
          <a:sx n="135" d="100"/>
          <a:sy n="135" d="100"/>
        </p:scale>
        <p:origin x="296" y="8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f4d8ab61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f4d8ab61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want to reach </a:t>
            </a:r>
            <a:r>
              <a:rPr lang="en" dirty="0" err="1"/>
              <a:t>devs</a:t>
            </a:r>
            <a:r>
              <a:rPr lang="en" dirty="0"/>
              <a:t> who care about testing.</a:t>
            </a:r>
            <a:endParaRPr dirty="0"/>
          </a:p>
          <a:p>
            <a:pPr marL="0" lvl="0" indent="0" algn="l" rtl="0">
              <a:spcBef>
                <a:spcPts val="0"/>
              </a:spcBef>
              <a:spcAft>
                <a:spcPts val="0"/>
              </a:spcAft>
              <a:buNone/>
            </a:pPr>
            <a:r>
              <a:rPr lang="en" dirty="0"/>
              <a:t>What testing tools do developers actually use?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Of these, static analysis has been around forever. Multiple commercial tools. Most developers don’t use them, with the number one reason being false positives. It doesn’t help that these cost money.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Unit tests are the most common way something is tested.</a:t>
            </a:r>
            <a:endParaRPr dirty="0"/>
          </a:p>
          <a:p>
            <a:pPr marL="0" lvl="0" indent="0" algn="l" rtl="0">
              <a:spcBef>
                <a:spcPts val="0"/>
              </a:spcBef>
              <a:spcAft>
                <a:spcPts val="0"/>
              </a:spcAft>
              <a:buNone/>
            </a:pPr>
            <a:r>
              <a:rPr lang="en" dirty="0"/>
              <a:t>This is even covered in books and college classes.</a:t>
            </a:r>
            <a:endParaRPr dirty="0"/>
          </a:p>
        </p:txBody>
      </p:sp>
    </p:spTree>
    <p:extLst>
      <p:ext uri="{BB962C8B-B14F-4D97-AF65-F5344CB8AC3E}">
        <p14:creationId xmlns:p14="http://schemas.microsoft.com/office/powerpoint/2010/main" val="2249933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2498730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want to reach </a:t>
            </a:r>
            <a:r>
              <a:rPr lang="en" dirty="0" err="1"/>
              <a:t>devs</a:t>
            </a:r>
            <a:r>
              <a:rPr lang="en" dirty="0"/>
              <a:t> who care about testing.</a:t>
            </a:r>
            <a:endParaRPr dirty="0"/>
          </a:p>
          <a:p>
            <a:pPr marL="0" lvl="0" indent="0" algn="l" rtl="0">
              <a:spcBef>
                <a:spcPts val="0"/>
              </a:spcBef>
              <a:spcAft>
                <a:spcPts val="0"/>
              </a:spcAft>
              <a:buNone/>
            </a:pPr>
            <a:r>
              <a:rPr lang="en" dirty="0"/>
              <a:t>What testing tools do developers actually use?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Of these, static analysis has been around forever. Multiple commercial tools. Most developers don’t use them, with the number one reason being false positives. It doesn’t help that these cost money.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Unit tests are the most common way something is tested.</a:t>
            </a:r>
            <a:endParaRPr dirty="0"/>
          </a:p>
          <a:p>
            <a:pPr marL="0" lvl="0" indent="0" algn="l" rtl="0">
              <a:spcBef>
                <a:spcPts val="0"/>
              </a:spcBef>
              <a:spcAft>
                <a:spcPts val="0"/>
              </a:spcAft>
              <a:buNone/>
            </a:pPr>
            <a:r>
              <a:rPr lang="en" dirty="0"/>
              <a:t>This is even covered in books and college classes.</a:t>
            </a:r>
            <a:endParaRPr dirty="0"/>
          </a:p>
        </p:txBody>
      </p:sp>
    </p:spTree>
    <p:extLst>
      <p:ext uri="{BB962C8B-B14F-4D97-AF65-F5344CB8AC3E}">
        <p14:creationId xmlns:p14="http://schemas.microsoft.com/office/powerpoint/2010/main" val="3254332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want to reach </a:t>
            </a:r>
            <a:r>
              <a:rPr lang="en" dirty="0" err="1"/>
              <a:t>devs</a:t>
            </a:r>
            <a:r>
              <a:rPr lang="en" dirty="0"/>
              <a:t> who care about testing.</a:t>
            </a:r>
            <a:endParaRPr dirty="0"/>
          </a:p>
          <a:p>
            <a:pPr marL="0" lvl="0" indent="0" algn="l" rtl="0">
              <a:spcBef>
                <a:spcPts val="0"/>
              </a:spcBef>
              <a:spcAft>
                <a:spcPts val="0"/>
              </a:spcAft>
              <a:buNone/>
            </a:pPr>
            <a:r>
              <a:rPr lang="en" dirty="0"/>
              <a:t>What testing tools do developers actually use?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Of these, static analysis has been around forever. Multiple commercial tools. Most developers don’t use them, with the number one reason being false positives. It doesn’t help that these cost money.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Unit tests are the most common way something is tested.</a:t>
            </a:r>
            <a:endParaRPr dirty="0"/>
          </a:p>
          <a:p>
            <a:pPr marL="0" lvl="0" indent="0" algn="l" rtl="0">
              <a:spcBef>
                <a:spcPts val="0"/>
              </a:spcBef>
              <a:spcAft>
                <a:spcPts val="0"/>
              </a:spcAft>
              <a:buNone/>
            </a:pPr>
            <a:r>
              <a:rPr lang="en" dirty="0"/>
              <a:t>This is even covered in books and college classes.</a:t>
            </a:r>
            <a:endParaRPr dirty="0"/>
          </a:p>
        </p:txBody>
      </p:sp>
    </p:spTree>
    <p:extLst>
      <p:ext uri="{BB962C8B-B14F-4D97-AF65-F5344CB8AC3E}">
        <p14:creationId xmlns:p14="http://schemas.microsoft.com/office/powerpoint/2010/main" val="2705445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1424117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want to reach </a:t>
            </a:r>
            <a:r>
              <a:rPr lang="en" dirty="0" err="1"/>
              <a:t>devs</a:t>
            </a:r>
            <a:r>
              <a:rPr lang="en" dirty="0"/>
              <a:t> who care about testing.</a:t>
            </a:r>
            <a:endParaRPr dirty="0"/>
          </a:p>
          <a:p>
            <a:pPr marL="0" lvl="0" indent="0" algn="l" rtl="0">
              <a:spcBef>
                <a:spcPts val="0"/>
              </a:spcBef>
              <a:spcAft>
                <a:spcPts val="0"/>
              </a:spcAft>
              <a:buNone/>
            </a:pPr>
            <a:r>
              <a:rPr lang="en" dirty="0"/>
              <a:t>What testing tools do developers actually use?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Of these, static analysis has been around forever. Multiple commercial tools. Most developers don’t use them, with the number one reason being false positives. It doesn’t help that these cost money.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Unit tests are the most common way something is tested.</a:t>
            </a:r>
            <a:endParaRPr dirty="0"/>
          </a:p>
          <a:p>
            <a:pPr marL="0" lvl="0" indent="0" algn="l" rtl="0">
              <a:spcBef>
                <a:spcPts val="0"/>
              </a:spcBef>
              <a:spcAft>
                <a:spcPts val="0"/>
              </a:spcAft>
              <a:buNone/>
            </a:pPr>
            <a:r>
              <a:rPr lang="en" dirty="0"/>
              <a:t>This is even covered in books and college classes.</a:t>
            </a:r>
            <a:endParaRPr dirty="0"/>
          </a:p>
        </p:txBody>
      </p:sp>
    </p:spTree>
    <p:extLst>
      <p:ext uri="{BB962C8B-B14F-4D97-AF65-F5344CB8AC3E}">
        <p14:creationId xmlns:p14="http://schemas.microsoft.com/office/powerpoint/2010/main" val="2151768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want to reach </a:t>
            </a:r>
            <a:r>
              <a:rPr lang="en" dirty="0" err="1"/>
              <a:t>devs</a:t>
            </a:r>
            <a:r>
              <a:rPr lang="en" dirty="0"/>
              <a:t> who care about testing.</a:t>
            </a:r>
            <a:endParaRPr dirty="0"/>
          </a:p>
          <a:p>
            <a:pPr marL="0" lvl="0" indent="0" algn="l" rtl="0">
              <a:spcBef>
                <a:spcPts val="0"/>
              </a:spcBef>
              <a:spcAft>
                <a:spcPts val="0"/>
              </a:spcAft>
              <a:buNone/>
            </a:pPr>
            <a:r>
              <a:rPr lang="en" dirty="0"/>
              <a:t>What testing tools do developers actually use?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Of these, static analysis has been around forever. Multiple commercial tools. Most developers don’t use them, with the number one reason being false positives. It doesn’t help that these cost money.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Unit tests are the most common way something is tested.</a:t>
            </a:r>
            <a:endParaRPr dirty="0"/>
          </a:p>
          <a:p>
            <a:pPr marL="0" lvl="0" indent="0" algn="l" rtl="0">
              <a:spcBef>
                <a:spcPts val="0"/>
              </a:spcBef>
              <a:spcAft>
                <a:spcPts val="0"/>
              </a:spcAft>
              <a:buNone/>
            </a:pPr>
            <a:r>
              <a:rPr lang="en" dirty="0"/>
              <a:t>This is even covered in books and college classes.</a:t>
            </a:r>
            <a:endParaRPr dirty="0"/>
          </a:p>
        </p:txBody>
      </p:sp>
    </p:spTree>
    <p:extLst>
      <p:ext uri="{BB962C8B-B14F-4D97-AF65-F5344CB8AC3E}">
        <p14:creationId xmlns:p14="http://schemas.microsoft.com/office/powerpoint/2010/main" val="1607229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We want to reach </a:t>
            </a:r>
            <a:r>
              <a:rPr lang="en" dirty="0" err="1"/>
              <a:t>devs</a:t>
            </a:r>
            <a:r>
              <a:rPr lang="en" dirty="0"/>
              <a:t> who care about testing.</a:t>
            </a:r>
            <a:endParaRPr dirty="0"/>
          </a:p>
          <a:p>
            <a:pPr marL="0" lvl="0" indent="0" algn="l" rtl="0">
              <a:spcBef>
                <a:spcPts val="0"/>
              </a:spcBef>
              <a:spcAft>
                <a:spcPts val="0"/>
              </a:spcAft>
              <a:buNone/>
            </a:pPr>
            <a:r>
              <a:rPr lang="en" dirty="0"/>
              <a:t>What testing tools do developers actually use?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Of these, static analysis has been around forever. Multiple commercial tools. Most developers don’t use them, with the number one reason being false positives. It doesn’t help that these cost money.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Unit tests are the most common way something is tested.</a:t>
            </a:r>
            <a:endParaRPr dirty="0"/>
          </a:p>
          <a:p>
            <a:pPr marL="0" lvl="0" indent="0" algn="l" rtl="0">
              <a:spcBef>
                <a:spcPts val="0"/>
              </a:spcBef>
              <a:spcAft>
                <a:spcPts val="0"/>
              </a:spcAft>
              <a:buNone/>
            </a:pPr>
            <a:r>
              <a:rPr lang="en" dirty="0"/>
              <a:t>This is even covered in books and college classes.</a:t>
            </a:r>
            <a:endParaRPr dirty="0"/>
          </a:p>
        </p:txBody>
      </p:sp>
    </p:spTree>
    <p:extLst>
      <p:ext uri="{BB962C8B-B14F-4D97-AF65-F5344CB8AC3E}">
        <p14:creationId xmlns:p14="http://schemas.microsoft.com/office/powerpoint/2010/main" val="1359208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2089032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360046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348138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2584085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graph outlines our approach. We first define some distance functions, which we use to compute distance values between test cases.  Then we apply furthest point first, to the distance values to sort all test cases. FPF ordering is one each ranked test case is the one that is furthest from the closest of all previously ranked test cases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21</a:t>
            </a:fld>
            <a:endParaRPr lang="en-US"/>
          </a:p>
        </p:txBody>
      </p:sp>
    </p:spTree>
    <p:extLst>
      <p:ext uri="{BB962C8B-B14F-4D97-AF65-F5344CB8AC3E}">
        <p14:creationId xmlns:p14="http://schemas.microsoft.com/office/powerpoint/2010/main" val="2071738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 now let’s see how the ranking algorithm works. Here we have 4 points, each one representing a test case. Remember that the distance between test cases reflects the dissimilarity between them. For example, P1 and P4 are likely to trigger different bugs due to the large distance between them, whereas P1 and P3 may uncover the same bug because their distance is small.</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22</a:t>
            </a:fld>
            <a:endParaRPr lang="en-US"/>
          </a:p>
        </p:txBody>
      </p:sp>
    </p:spTree>
    <p:extLst>
      <p:ext uri="{BB962C8B-B14F-4D97-AF65-F5344CB8AC3E}">
        <p14:creationId xmlns:p14="http://schemas.microsoft.com/office/powerpoint/2010/main" val="2931138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algorithm starts out by taking an arbitrary test case. Let’s suppose we take P4. OK, if we only need report one bug, we are done. But let’s see if we want to report more bugs, so we check the distances between P4 and each of the remaining points. Because P1 has the maximum distance to P4, we will add P1 into our list</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23</a:t>
            </a:fld>
            <a:endParaRPr lang="en-US"/>
          </a:p>
        </p:txBody>
      </p:sp>
    </p:spTree>
    <p:extLst>
      <p:ext uri="{BB962C8B-B14F-4D97-AF65-F5344CB8AC3E}">
        <p14:creationId xmlns:p14="http://schemas.microsoft.com/office/powerpoint/2010/main" val="1637540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assume P1 and P4 trigger different bugs, then we are encouraged, and want to get more.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26</a:t>
            </a:fld>
            <a:endParaRPr lang="en-US"/>
          </a:p>
        </p:txBody>
      </p:sp>
    </p:spTree>
    <p:extLst>
      <p:ext uri="{BB962C8B-B14F-4D97-AF65-F5344CB8AC3E}">
        <p14:creationId xmlns:p14="http://schemas.microsoft.com/office/powerpoint/2010/main" val="3439975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thing’s becoming a little bit trickier. What we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do is that first, we get the minimal distance between P3 and those which have been put into the list. </a:t>
            </a:r>
            <a:endParaRPr lang="en-US" dirty="0"/>
          </a:p>
          <a:p>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27</a:t>
            </a:fld>
            <a:endParaRPr lang="en-US"/>
          </a:p>
        </p:txBody>
      </p:sp>
    </p:spTree>
    <p:extLst>
      <p:ext uri="{BB962C8B-B14F-4D97-AF65-F5344CB8AC3E}">
        <p14:creationId xmlns:p14="http://schemas.microsoft.com/office/powerpoint/2010/main" val="2888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Similarly we get the minimal distance between P2 and the ranked ones.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28</a:t>
            </a:fld>
            <a:endParaRPr lang="en-US"/>
          </a:p>
        </p:txBody>
      </p:sp>
    </p:spTree>
    <p:extLst>
      <p:ext uri="{BB962C8B-B14F-4D97-AF65-F5344CB8AC3E}">
        <p14:creationId xmlns:p14="http://schemas.microsoft.com/office/powerpoint/2010/main" val="2523212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 pick up the larger one from these two distance values. In other word, we maximize the minimal distance between the remaining test cases and the test cases which have been chosen</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29</a:t>
            </a:fld>
            <a:endParaRPr lang="en-US"/>
          </a:p>
        </p:txBody>
      </p:sp>
    </p:spTree>
    <p:extLst>
      <p:ext uri="{BB962C8B-B14F-4D97-AF65-F5344CB8AC3E}">
        <p14:creationId xmlns:p14="http://schemas.microsoft.com/office/powerpoint/2010/main" val="1988080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me re-emphasize that using FPF ordering makes sure diverse test cases are early in the ranked list. It means if we choose test cases in the order of the list, it’s less likely we are </a:t>
            </a:r>
            <a:r>
              <a:rPr lang="en-US" sz="1200" kern="1200" dirty="0" err="1">
                <a:solidFill>
                  <a:schemeClr val="tx1"/>
                </a:solidFill>
                <a:effectLst/>
                <a:latin typeface="+mn-lt"/>
                <a:ea typeface="+mn-ea"/>
                <a:cs typeface="+mn-cs"/>
              </a:rPr>
              <a:t>gonna</a:t>
            </a:r>
            <a:r>
              <a:rPr lang="en-US" sz="1200" kern="1200" dirty="0">
                <a:solidFill>
                  <a:schemeClr val="tx1"/>
                </a:solidFill>
                <a:effectLst/>
                <a:latin typeface="+mn-lt"/>
                <a:ea typeface="+mn-ea"/>
                <a:cs typeface="+mn-cs"/>
              </a:rPr>
              <a:t> submit duplicate bug reports.</a:t>
            </a:r>
            <a:r>
              <a:rPr lang="en-US" sz="1200" kern="1200" baseline="0" dirty="0">
                <a:solidFill>
                  <a:schemeClr val="tx1"/>
                </a:solidFill>
                <a:effectLst/>
                <a:latin typeface="+mn-lt"/>
                <a:ea typeface="+mn-ea"/>
                <a:cs typeface="+mn-cs"/>
              </a:rPr>
              <a:t>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OK, now I finished how we rank test cases. So far it’s easy. Let’s get into a hard part, how do we choose good distance functions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02761ED-5A3C-EB4B-ADB1-72E521740C89}" type="slidenum">
              <a:rPr lang="en-US" smtClean="0"/>
              <a:t>32</a:t>
            </a:fld>
            <a:endParaRPr lang="en-US"/>
          </a:p>
        </p:txBody>
      </p:sp>
    </p:spTree>
    <p:extLst>
      <p:ext uri="{BB962C8B-B14F-4D97-AF65-F5344CB8AC3E}">
        <p14:creationId xmlns:p14="http://schemas.microsoft.com/office/powerpoint/2010/main" val="739605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84570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want to reach </a:t>
            </a:r>
            <a:r>
              <a:rPr lang="en" dirty="0" err="1"/>
              <a:t>devs</a:t>
            </a:r>
            <a:r>
              <a:rPr lang="en" dirty="0"/>
              <a:t> who care about testing.</a:t>
            </a:r>
            <a:endParaRPr dirty="0"/>
          </a:p>
          <a:p>
            <a:pPr marL="0" lvl="0" indent="0" algn="l" rtl="0">
              <a:spcBef>
                <a:spcPts val="0"/>
              </a:spcBef>
              <a:spcAft>
                <a:spcPts val="0"/>
              </a:spcAft>
              <a:buNone/>
            </a:pPr>
            <a:r>
              <a:rPr lang="en" dirty="0"/>
              <a:t>What testing tools do developers actually use?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Of these, static analysis has been around forever. Multiple commercial tools. Most developers don’t use them, with the number one reason being false positives. It doesn’t help that these cost money.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Unit tests are the most common way something is tested.</a:t>
            </a:r>
            <a:endParaRPr dirty="0"/>
          </a:p>
          <a:p>
            <a:pPr marL="0" lvl="0" indent="0" algn="l" rtl="0">
              <a:spcBef>
                <a:spcPts val="0"/>
              </a:spcBef>
              <a:spcAft>
                <a:spcPts val="0"/>
              </a:spcAft>
              <a:buNone/>
            </a:pPr>
            <a:r>
              <a:rPr lang="en" dirty="0"/>
              <a:t>This is even covered in books and college classes.</a:t>
            </a:r>
            <a:endParaRPr dirty="0"/>
          </a:p>
        </p:txBody>
      </p:sp>
    </p:spTree>
    <p:extLst>
      <p:ext uri="{BB962C8B-B14F-4D97-AF65-F5344CB8AC3E}">
        <p14:creationId xmlns:p14="http://schemas.microsoft.com/office/powerpoint/2010/main" val="1700097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3522320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2140542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3965314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3864247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3990126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4544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3635965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953546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37132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860030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185992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f4d8ab6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f4d8ab6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reach devs who care about testing.</a:t>
            </a:r>
            <a:endParaRPr/>
          </a:p>
          <a:p>
            <a:pPr marL="0" lvl="0" indent="0" algn="l" rtl="0">
              <a:spcBef>
                <a:spcPts val="0"/>
              </a:spcBef>
              <a:spcAft>
                <a:spcPts val="0"/>
              </a:spcAft>
              <a:buNone/>
            </a:pPr>
            <a:r>
              <a:rPr lang="en"/>
              <a:t>What testing tools do developers actually use?</a:t>
            </a:r>
            <a:endParaRPr/>
          </a:p>
          <a:p>
            <a:pPr marL="0" lvl="0" indent="0" algn="l" rtl="0">
              <a:spcBef>
                <a:spcPts val="0"/>
              </a:spcBef>
              <a:spcAft>
                <a:spcPts val="0"/>
              </a:spcAft>
              <a:buNone/>
            </a:pPr>
            <a:endParaRPr/>
          </a:p>
          <a:p>
            <a:pPr marL="0" lvl="0" indent="0" algn="l" rtl="0">
              <a:spcBef>
                <a:spcPts val="0"/>
              </a:spcBef>
              <a:spcAft>
                <a:spcPts val="0"/>
              </a:spcAft>
              <a:buNone/>
            </a:pPr>
            <a:r>
              <a:rPr lang="en"/>
              <a:t>Of these, static analysis has been around forever. Multiple commercial tools. Most developers don’t use them, with the number one reason being false positives. It doesn’t help that these cost money.</a:t>
            </a:r>
            <a:endParaRPr/>
          </a:p>
          <a:p>
            <a:pPr marL="0" lvl="0" indent="0" algn="l" rtl="0">
              <a:spcBef>
                <a:spcPts val="0"/>
              </a:spcBef>
              <a:spcAft>
                <a:spcPts val="0"/>
              </a:spcAft>
              <a:buNone/>
            </a:pPr>
            <a:endParaRPr/>
          </a:p>
          <a:p>
            <a:pPr marL="0" lvl="0" indent="0" algn="l" rtl="0">
              <a:spcBef>
                <a:spcPts val="0"/>
              </a:spcBef>
              <a:spcAft>
                <a:spcPts val="0"/>
              </a:spcAft>
              <a:buNone/>
            </a:pPr>
            <a:r>
              <a:rPr lang="en"/>
              <a:t>Unit tests are the most common way something is tested.</a:t>
            </a:r>
            <a:endParaRPr/>
          </a:p>
          <a:p>
            <a:pPr marL="0" lvl="0" indent="0" algn="l" rtl="0">
              <a:spcBef>
                <a:spcPts val="0"/>
              </a:spcBef>
              <a:spcAft>
                <a:spcPts val="0"/>
              </a:spcAft>
              <a:buNone/>
            </a:pPr>
            <a:r>
              <a:rPr lang="en"/>
              <a:t>This is even covered in books and college classes.</a:t>
            </a:r>
            <a:endParaRPr/>
          </a:p>
        </p:txBody>
      </p:sp>
    </p:spTree>
    <p:extLst>
      <p:ext uri="{BB962C8B-B14F-4D97-AF65-F5344CB8AC3E}">
        <p14:creationId xmlns:p14="http://schemas.microsoft.com/office/powerpoint/2010/main" val="972097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llout (Big)" type="title">
  <p:cSld name="TITLE">
    <p:spTree>
      <p:nvGrpSpPr>
        <p:cNvPr id="1" name="Shape 90"/>
        <p:cNvGrpSpPr/>
        <p:nvPr/>
      </p:nvGrpSpPr>
      <p:grpSpPr>
        <a:xfrm>
          <a:off x="0" y="0"/>
          <a:ext cx="0" cy="0"/>
          <a:chOff x="0" y="0"/>
          <a:chExt cx="0" cy="0"/>
        </a:xfrm>
      </p:grpSpPr>
      <p:sp>
        <p:nvSpPr>
          <p:cNvPr id="91" name="Google Shape;91;p21"/>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2" name="Google Shape;92;p21"/>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21"/>
          <p:cNvSpPr txBox="1">
            <a:spLocks noGrp="1"/>
          </p:cNvSpPr>
          <p:nvPr>
            <p:ph type="subTitle" idx="1"/>
          </p:nvPr>
        </p:nvSpPr>
        <p:spPr>
          <a:xfrm>
            <a:off x="310675" y="1086700"/>
            <a:ext cx="7729200" cy="3278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200">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 name="Google Shape;94;p21"/>
          <p:cNvPicPr preferRelativeResize="0"/>
          <p:nvPr/>
        </p:nvPicPr>
        <p:blipFill rotWithShape="1">
          <a:blip r:embed="rId2">
            <a:alphaModFix/>
          </a:blip>
          <a:srcRect/>
          <a:stretch/>
        </p:blipFill>
        <p:spPr>
          <a:xfrm>
            <a:off x="8069858" y="144427"/>
            <a:ext cx="500400" cy="300900"/>
          </a:xfrm>
          <a:prstGeom prst="rect">
            <a:avLst/>
          </a:prstGeom>
          <a:noFill/>
          <a:ln>
            <a:noFill/>
          </a:ln>
        </p:spPr>
      </p:pic>
      <p:cxnSp>
        <p:nvCxnSpPr>
          <p:cNvPr id="95" name="Google Shape;95;p21"/>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96" name="Google Shape;96;p21"/>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B3D5C03-18B3-2C47-AAC8-138D93205C11}"/>
              </a:ext>
            </a:extLst>
          </p:cNvPr>
          <p:cNvPicPr>
            <a:picLocks noChangeAspect="1"/>
          </p:cNvPicPr>
          <p:nvPr userDrawn="1"/>
        </p:nvPicPr>
        <p:blipFill>
          <a:blip r:embed="rId3"/>
          <a:stretch>
            <a:fillRect/>
          </a:stretch>
        </p:blipFill>
        <p:spPr>
          <a:xfrm>
            <a:off x="8468104" y="477295"/>
            <a:ext cx="514503" cy="36529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Paragraphs + Headers">
  <p:cSld name="TITLE_AND_TWO_COLUMNS_1">
    <p:spTree>
      <p:nvGrpSpPr>
        <p:cNvPr id="1" name="Shape 170"/>
        <p:cNvGrpSpPr/>
        <p:nvPr/>
      </p:nvGrpSpPr>
      <p:grpSpPr>
        <a:xfrm>
          <a:off x="0" y="0"/>
          <a:ext cx="0" cy="0"/>
          <a:chOff x="0" y="0"/>
          <a:chExt cx="0" cy="0"/>
        </a:xfrm>
      </p:grpSpPr>
      <p:sp>
        <p:nvSpPr>
          <p:cNvPr id="171" name="Google Shape;171;p30"/>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2" name="Google Shape;172;p30"/>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30"/>
          <p:cNvSpPr txBox="1">
            <a:spLocks noGrp="1"/>
          </p:cNvSpPr>
          <p:nvPr>
            <p:ph type="subTitle" idx="1"/>
          </p:nvPr>
        </p:nvSpPr>
        <p:spPr>
          <a:xfrm>
            <a:off x="4512614" y="1103875"/>
            <a:ext cx="3538200" cy="5061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30"/>
          <p:cNvSpPr txBox="1">
            <a:spLocks noGrp="1"/>
          </p:cNvSpPr>
          <p:nvPr>
            <p:ph type="subTitle" idx="2"/>
          </p:nvPr>
        </p:nvSpPr>
        <p:spPr>
          <a:xfrm>
            <a:off x="356125" y="1103875"/>
            <a:ext cx="3538200" cy="5061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30"/>
          <p:cNvSpPr txBox="1">
            <a:spLocks noGrp="1"/>
          </p:cNvSpPr>
          <p:nvPr>
            <p:ph type="subTitle" idx="3"/>
          </p:nvPr>
        </p:nvSpPr>
        <p:spPr>
          <a:xfrm>
            <a:off x="356125" y="1702825"/>
            <a:ext cx="3538200" cy="3071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3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30"/>
          <p:cNvSpPr txBox="1">
            <a:spLocks noGrp="1"/>
          </p:cNvSpPr>
          <p:nvPr>
            <p:ph type="subTitle" idx="4"/>
          </p:nvPr>
        </p:nvSpPr>
        <p:spPr>
          <a:xfrm>
            <a:off x="4512625" y="1719175"/>
            <a:ext cx="3538200" cy="3071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3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7" name="Google Shape;177;p30"/>
          <p:cNvPicPr preferRelativeResize="0"/>
          <p:nvPr/>
        </p:nvPicPr>
        <p:blipFill rotWithShape="1">
          <a:blip r:embed="rId2">
            <a:alphaModFix/>
          </a:blip>
          <a:srcRect/>
          <a:stretch/>
        </p:blipFill>
        <p:spPr>
          <a:xfrm>
            <a:off x="8195015" y="366400"/>
            <a:ext cx="500400" cy="300900"/>
          </a:xfrm>
          <a:prstGeom prst="rect">
            <a:avLst/>
          </a:prstGeom>
          <a:noFill/>
          <a:ln>
            <a:noFill/>
          </a:ln>
        </p:spPr>
      </p:pic>
      <p:cxnSp>
        <p:nvCxnSpPr>
          <p:cNvPr id="178" name="Google Shape;178;p30"/>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79" name="Google Shape;179;p30"/>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d Title Slide w/ Subtitle">
  <p:cSld name="ONE_COLUMN_TEXT">
    <p:spTree>
      <p:nvGrpSpPr>
        <p:cNvPr id="1" name="Shape 180"/>
        <p:cNvGrpSpPr/>
        <p:nvPr/>
      </p:nvGrpSpPr>
      <p:grpSpPr>
        <a:xfrm>
          <a:off x="0" y="0"/>
          <a:ext cx="0" cy="0"/>
          <a:chOff x="0" y="0"/>
          <a:chExt cx="0" cy="0"/>
        </a:xfrm>
      </p:grpSpPr>
      <p:pic>
        <p:nvPicPr>
          <p:cNvPr id="181" name="Google Shape;181;p3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 name="Google Shape;182;p31"/>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83" name="Google Shape;183;p31"/>
          <p:cNvCxnSpPr/>
          <p:nvPr/>
        </p:nvCxnSpPr>
        <p:spPr>
          <a:xfrm>
            <a:off x="3361789" y="1578331"/>
            <a:ext cx="0" cy="1395900"/>
          </a:xfrm>
          <a:prstGeom prst="straightConnector1">
            <a:avLst/>
          </a:prstGeom>
          <a:noFill/>
          <a:ln w="9525" cap="flat" cmpd="sng">
            <a:solidFill>
              <a:srgbClr val="FFFFFF">
                <a:alpha val="30980"/>
              </a:srgbClr>
            </a:solidFill>
            <a:prstDash val="solid"/>
            <a:miter lim="8000"/>
            <a:headEnd type="none" w="sm" len="sm"/>
            <a:tailEnd type="none" w="sm" len="sm"/>
          </a:ln>
        </p:spPr>
      </p:cxnSp>
      <p:sp>
        <p:nvSpPr>
          <p:cNvPr id="184" name="Google Shape;184;p31"/>
          <p:cNvSpPr txBox="1"/>
          <p:nvPr/>
        </p:nvSpPr>
        <p:spPr>
          <a:xfrm>
            <a:off x="3691375" y="3111050"/>
            <a:ext cx="5057400" cy="11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FFFFFF"/>
              </a:solidFill>
              <a:latin typeface="Alegreya Sans Light"/>
              <a:ea typeface="Alegreya Sans Light"/>
              <a:cs typeface="Alegreya Sans Light"/>
              <a:sym typeface="Alegreya Sans Light"/>
            </a:endParaRPr>
          </a:p>
        </p:txBody>
      </p:sp>
      <p:pic>
        <p:nvPicPr>
          <p:cNvPr id="185" name="Google Shape;185;p31"/>
          <p:cNvPicPr preferRelativeResize="0"/>
          <p:nvPr/>
        </p:nvPicPr>
        <p:blipFill rotWithShape="1">
          <a:blip r:embed="rId3">
            <a:alphaModFix/>
          </a:blip>
          <a:srcRect/>
          <a:stretch/>
        </p:blipFill>
        <p:spPr>
          <a:xfrm>
            <a:off x="1023052" y="1654527"/>
            <a:ext cx="2034900" cy="1224600"/>
          </a:xfrm>
          <a:prstGeom prst="rect">
            <a:avLst/>
          </a:prstGeom>
          <a:noFill/>
          <a:ln>
            <a:noFill/>
          </a:ln>
        </p:spPr>
      </p:pic>
      <p:sp>
        <p:nvSpPr>
          <p:cNvPr id="186" name="Google Shape;186;p31"/>
          <p:cNvSpPr txBox="1">
            <a:spLocks noGrp="1"/>
          </p:cNvSpPr>
          <p:nvPr>
            <p:ph type="subTitle" idx="1"/>
          </p:nvPr>
        </p:nvSpPr>
        <p:spPr>
          <a:xfrm>
            <a:off x="3691375" y="1317500"/>
            <a:ext cx="4734600" cy="20043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800">
                <a:solidFill>
                  <a:srgbClr val="FFFFFF"/>
                </a:solidFill>
                <a:latin typeface="Alegreya Sans"/>
                <a:ea typeface="Alegreya Sans"/>
                <a:cs typeface="Alegreya Sans"/>
                <a:sym typeface="Alegreya Sans"/>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a:endParaRPr/>
          </a:p>
        </p:txBody>
      </p:sp>
      <p:sp>
        <p:nvSpPr>
          <p:cNvPr id="187" name="Google Shape;187;p31"/>
          <p:cNvSpPr txBox="1">
            <a:spLocks noGrp="1"/>
          </p:cNvSpPr>
          <p:nvPr>
            <p:ph type="subTitle" idx="2"/>
          </p:nvPr>
        </p:nvSpPr>
        <p:spPr>
          <a:xfrm>
            <a:off x="3691375" y="3321800"/>
            <a:ext cx="4734600" cy="968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Alegreya Sans Light"/>
                <a:ea typeface="Alegreya Sans Light"/>
                <a:cs typeface="Alegreya Sans Light"/>
                <a:sym typeface="Alegreya Sans Light"/>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Title Slide">
  <p:cSld name="ONE_COLUMN_TEXT_1">
    <p:spTree>
      <p:nvGrpSpPr>
        <p:cNvPr id="1" name="Shape 188"/>
        <p:cNvGrpSpPr/>
        <p:nvPr/>
      </p:nvGrpSpPr>
      <p:grpSpPr>
        <a:xfrm>
          <a:off x="0" y="0"/>
          <a:ext cx="0" cy="0"/>
          <a:chOff x="0" y="0"/>
          <a:chExt cx="0" cy="0"/>
        </a:xfrm>
      </p:grpSpPr>
      <p:pic>
        <p:nvPicPr>
          <p:cNvPr id="189" name="Google Shape;189;p3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0" name="Google Shape;190;p32"/>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91" name="Google Shape;191;p32"/>
          <p:cNvCxnSpPr/>
          <p:nvPr/>
        </p:nvCxnSpPr>
        <p:spPr>
          <a:xfrm>
            <a:off x="3361789" y="1830431"/>
            <a:ext cx="0" cy="1395900"/>
          </a:xfrm>
          <a:prstGeom prst="straightConnector1">
            <a:avLst/>
          </a:prstGeom>
          <a:noFill/>
          <a:ln w="9525" cap="flat" cmpd="sng">
            <a:solidFill>
              <a:srgbClr val="FFFFFF">
                <a:alpha val="30980"/>
              </a:srgbClr>
            </a:solidFill>
            <a:prstDash val="solid"/>
            <a:miter lim="8000"/>
            <a:headEnd type="none" w="sm" len="sm"/>
            <a:tailEnd type="none" w="sm" len="sm"/>
          </a:ln>
        </p:spPr>
      </p:cxnSp>
      <p:sp>
        <p:nvSpPr>
          <p:cNvPr id="192" name="Google Shape;192;p32"/>
          <p:cNvSpPr txBox="1"/>
          <p:nvPr/>
        </p:nvSpPr>
        <p:spPr>
          <a:xfrm>
            <a:off x="3691375" y="3111050"/>
            <a:ext cx="5057400" cy="11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FFFFFF"/>
              </a:solidFill>
              <a:latin typeface="Alegreya Sans Light"/>
              <a:ea typeface="Alegreya Sans Light"/>
              <a:cs typeface="Alegreya Sans Light"/>
              <a:sym typeface="Alegreya Sans Light"/>
            </a:endParaRPr>
          </a:p>
        </p:txBody>
      </p:sp>
      <p:pic>
        <p:nvPicPr>
          <p:cNvPr id="193" name="Google Shape;193;p32"/>
          <p:cNvPicPr preferRelativeResize="0"/>
          <p:nvPr/>
        </p:nvPicPr>
        <p:blipFill rotWithShape="1">
          <a:blip r:embed="rId3">
            <a:alphaModFix/>
          </a:blip>
          <a:srcRect/>
          <a:stretch/>
        </p:blipFill>
        <p:spPr>
          <a:xfrm>
            <a:off x="1023052" y="1906627"/>
            <a:ext cx="2034900" cy="1224600"/>
          </a:xfrm>
          <a:prstGeom prst="rect">
            <a:avLst/>
          </a:prstGeom>
          <a:noFill/>
          <a:ln>
            <a:noFill/>
          </a:ln>
        </p:spPr>
      </p:pic>
      <p:sp>
        <p:nvSpPr>
          <p:cNvPr id="194" name="Google Shape;194;p32"/>
          <p:cNvSpPr txBox="1">
            <a:spLocks noGrp="1"/>
          </p:cNvSpPr>
          <p:nvPr>
            <p:ph type="subTitle" idx="1"/>
          </p:nvPr>
        </p:nvSpPr>
        <p:spPr>
          <a:xfrm>
            <a:off x="3691375" y="1569600"/>
            <a:ext cx="4734600" cy="20043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800">
                <a:solidFill>
                  <a:srgbClr val="FFFFFF"/>
                </a:solidFill>
                <a:latin typeface="Alegreya Sans"/>
                <a:ea typeface="Alegreya Sans"/>
                <a:cs typeface="Alegreya Sans"/>
                <a:sym typeface="Alegreya Sans"/>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End Page">
  <p:cSld name="MAIN_POINT">
    <p:spTree>
      <p:nvGrpSpPr>
        <p:cNvPr id="1" name="Shape 195"/>
        <p:cNvGrpSpPr/>
        <p:nvPr/>
      </p:nvGrpSpPr>
      <p:grpSpPr>
        <a:xfrm>
          <a:off x="0" y="0"/>
          <a:ext cx="0" cy="0"/>
          <a:chOff x="0" y="0"/>
          <a:chExt cx="0" cy="0"/>
        </a:xfrm>
      </p:grpSpPr>
      <p:sp>
        <p:nvSpPr>
          <p:cNvPr id="196" name="Google Shape;196;p33"/>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7" name="Google Shape;197;p3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98" name="Google Shape;198;p33"/>
          <p:cNvPicPr preferRelativeResize="0"/>
          <p:nvPr/>
        </p:nvPicPr>
        <p:blipFill rotWithShape="1">
          <a:blip r:embed="rId3">
            <a:alphaModFix/>
          </a:blip>
          <a:srcRect/>
          <a:stretch/>
        </p:blipFill>
        <p:spPr>
          <a:xfrm>
            <a:off x="2963155" y="1603430"/>
            <a:ext cx="3217800" cy="1936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d Title Small Logo">
  <p:cSld name="CAPTION_ONLY">
    <p:spTree>
      <p:nvGrpSpPr>
        <p:cNvPr id="1" name="Shape 199"/>
        <p:cNvGrpSpPr/>
        <p:nvPr/>
      </p:nvGrpSpPr>
      <p:grpSpPr>
        <a:xfrm>
          <a:off x="0" y="0"/>
          <a:ext cx="0" cy="0"/>
          <a:chOff x="0" y="0"/>
          <a:chExt cx="0" cy="0"/>
        </a:xfrm>
      </p:grpSpPr>
      <p:sp>
        <p:nvSpPr>
          <p:cNvPr id="200" name="Google Shape;200;p34"/>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 name="Google Shape;201;p3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02" name="Google Shape;202;p34"/>
          <p:cNvPicPr preferRelativeResize="0"/>
          <p:nvPr/>
        </p:nvPicPr>
        <p:blipFill rotWithShape="1">
          <a:blip r:embed="rId3">
            <a:alphaModFix amt="50000"/>
          </a:blip>
          <a:srcRect/>
          <a:stretch/>
        </p:blipFill>
        <p:spPr>
          <a:xfrm>
            <a:off x="4020492" y="3974813"/>
            <a:ext cx="1103100" cy="663900"/>
          </a:xfrm>
          <a:prstGeom prst="rect">
            <a:avLst/>
          </a:prstGeom>
          <a:noFill/>
          <a:ln>
            <a:noFill/>
          </a:ln>
        </p:spPr>
      </p:pic>
      <p:sp>
        <p:nvSpPr>
          <p:cNvPr id="203" name="Google Shape;203;p34"/>
          <p:cNvSpPr txBox="1">
            <a:spLocks noGrp="1"/>
          </p:cNvSpPr>
          <p:nvPr>
            <p:ph type="subTitle" idx="1"/>
          </p:nvPr>
        </p:nvSpPr>
        <p:spPr>
          <a:xfrm>
            <a:off x="767850" y="1317500"/>
            <a:ext cx="7608300" cy="20043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3000">
                <a:solidFill>
                  <a:srgbClr val="FFFFFF"/>
                </a:solidFill>
                <a:latin typeface="Alegreya Sans"/>
                <a:ea typeface="Alegreya Sans"/>
                <a:cs typeface="Alegreya Sans"/>
                <a:sym typeface="Alegreya Sans"/>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d Quote">
  <p:cSld name="CAPTION_ONLY_1">
    <p:spTree>
      <p:nvGrpSpPr>
        <p:cNvPr id="1" name="Shape 204"/>
        <p:cNvGrpSpPr/>
        <p:nvPr/>
      </p:nvGrpSpPr>
      <p:grpSpPr>
        <a:xfrm>
          <a:off x="0" y="0"/>
          <a:ext cx="0" cy="0"/>
          <a:chOff x="0" y="0"/>
          <a:chExt cx="0" cy="0"/>
        </a:xfrm>
      </p:grpSpPr>
      <p:sp>
        <p:nvSpPr>
          <p:cNvPr id="205" name="Google Shape;205;p3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6" name="Google Shape;206;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07" name="Google Shape;207;p35"/>
          <p:cNvSpPr txBox="1">
            <a:spLocks noGrp="1"/>
          </p:cNvSpPr>
          <p:nvPr>
            <p:ph type="subTitle" idx="1"/>
          </p:nvPr>
        </p:nvSpPr>
        <p:spPr>
          <a:xfrm>
            <a:off x="767850" y="889350"/>
            <a:ext cx="7608300" cy="33648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4000">
                <a:solidFill>
                  <a:srgbClr val="FFFFFF"/>
                </a:solidFill>
                <a:latin typeface="Alegreya Sans Medium"/>
                <a:ea typeface="Alegreya Sans Medium"/>
                <a:cs typeface="Alegreya Sans Medium"/>
                <a:sym typeface="Alegreya Sans Medium"/>
              </a:defRPr>
            </a:lvl1pPr>
            <a:lvl2pPr lvl="1" rtl="0">
              <a:spcBef>
                <a:spcPts val="0"/>
              </a:spcBef>
              <a:spcAft>
                <a:spcPts val="0"/>
              </a:spcAft>
              <a:buNone/>
              <a:defRPr sz="3800">
                <a:solidFill>
                  <a:srgbClr val="FFFFFF"/>
                </a:solidFill>
                <a:latin typeface="Alegreya Sans Medium"/>
                <a:ea typeface="Alegreya Sans Medium"/>
                <a:cs typeface="Alegreya Sans Medium"/>
                <a:sym typeface="Alegreya Sans Medium"/>
              </a:defRPr>
            </a:lvl2pPr>
            <a:lvl3pPr lvl="2" rtl="0">
              <a:spcBef>
                <a:spcPts val="0"/>
              </a:spcBef>
              <a:spcAft>
                <a:spcPts val="0"/>
              </a:spcAft>
              <a:buNone/>
              <a:defRPr sz="3800">
                <a:solidFill>
                  <a:srgbClr val="FFFFFF"/>
                </a:solidFill>
                <a:latin typeface="Alegreya Sans Medium"/>
                <a:ea typeface="Alegreya Sans Medium"/>
                <a:cs typeface="Alegreya Sans Medium"/>
                <a:sym typeface="Alegreya Sans Medium"/>
              </a:defRPr>
            </a:lvl3pPr>
            <a:lvl4pPr lvl="3" rtl="0">
              <a:spcBef>
                <a:spcPts val="0"/>
              </a:spcBef>
              <a:spcAft>
                <a:spcPts val="0"/>
              </a:spcAft>
              <a:buNone/>
              <a:defRPr sz="3800">
                <a:solidFill>
                  <a:srgbClr val="FFFFFF"/>
                </a:solidFill>
                <a:latin typeface="Alegreya Sans Medium"/>
                <a:ea typeface="Alegreya Sans Medium"/>
                <a:cs typeface="Alegreya Sans Medium"/>
                <a:sym typeface="Alegreya Sans Medium"/>
              </a:defRPr>
            </a:lvl4pPr>
            <a:lvl5pPr lvl="4" rtl="0">
              <a:spcBef>
                <a:spcPts val="0"/>
              </a:spcBef>
              <a:spcAft>
                <a:spcPts val="0"/>
              </a:spcAft>
              <a:buNone/>
              <a:defRPr sz="3800">
                <a:solidFill>
                  <a:srgbClr val="FFFFFF"/>
                </a:solidFill>
                <a:latin typeface="Alegreya Sans Medium"/>
                <a:ea typeface="Alegreya Sans Medium"/>
                <a:cs typeface="Alegreya Sans Medium"/>
                <a:sym typeface="Alegreya Sans Medium"/>
              </a:defRPr>
            </a:lvl5pPr>
            <a:lvl6pPr lvl="5" rtl="0">
              <a:spcBef>
                <a:spcPts val="0"/>
              </a:spcBef>
              <a:spcAft>
                <a:spcPts val="0"/>
              </a:spcAft>
              <a:buNone/>
              <a:defRPr sz="3800">
                <a:solidFill>
                  <a:srgbClr val="FFFFFF"/>
                </a:solidFill>
                <a:latin typeface="Alegreya Sans Medium"/>
                <a:ea typeface="Alegreya Sans Medium"/>
                <a:cs typeface="Alegreya Sans Medium"/>
                <a:sym typeface="Alegreya Sans Medium"/>
              </a:defRPr>
            </a:lvl6pPr>
            <a:lvl7pPr lvl="6" rtl="0">
              <a:spcBef>
                <a:spcPts val="0"/>
              </a:spcBef>
              <a:spcAft>
                <a:spcPts val="0"/>
              </a:spcAft>
              <a:buNone/>
              <a:defRPr sz="3800">
                <a:solidFill>
                  <a:srgbClr val="FFFFFF"/>
                </a:solidFill>
                <a:latin typeface="Alegreya Sans Medium"/>
                <a:ea typeface="Alegreya Sans Medium"/>
                <a:cs typeface="Alegreya Sans Medium"/>
                <a:sym typeface="Alegreya Sans Medium"/>
              </a:defRPr>
            </a:lvl7pPr>
            <a:lvl8pPr lvl="7" rtl="0">
              <a:spcBef>
                <a:spcPts val="0"/>
              </a:spcBef>
              <a:spcAft>
                <a:spcPts val="0"/>
              </a:spcAft>
              <a:buNone/>
              <a:defRPr sz="3800">
                <a:solidFill>
                  <a:srgbClr val="FFFFFF"/>
                </a:solidFill>
                <a:latin typeface="Alegreya Sans Medium"/>
                <a:ea typeface="Alegreya Sans Medium"/>
                <a:cs typeface="Alegreya Sans Medium"/>
                <a:sym typeface="Alegreya Sans Medium"/>
              </a:defRPr>
            </a:lvl8pPr>
            <a:lvl9pPr lvl="8" rtl="0">
              <a:spcBef>
                <a:spcPts val="0"/>
              </a:spcBef>
              <a:spcAft>
                <a:spcPts val="0"/>
              </a:spcAft>
              <a:buNone/>
              <a:defRPr sz="3800">
                <a:solidFill>
                  <a:srgbClr val="FFFFFF"/>
                </a:solidFill>
                <a:latin typeface="Alegreya Sans Medium"/>
                <a:ea typeface="Alegreya Sans Medium"/>
                <a:cs typeface="Alegreya Sans Medium"/>
                <a:sym typeface="Alegreya Sans Medium"/>
              </a:defRPr>
            </a:lvl9pPr>
          </a:lstStyle>
          <a:p>
            <a:endParaRPr/>
          </a:p>
        </p:txBody>
      </p:sp>
      <p:sp>
        <p:nvSpPr>
          <p:cNvPr id="208" name="Google Shape;208;p35"/>
          <p:cNvSpPr txBox="1"/>
          <p:nvPr/>
        </p:nvSpPr>
        <p:spPr>
          <a:xfrm>
            <a:off x="263850" y="-1275600"/>
            <a:ext cx="2146800" cy="3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0">
                <a:solidFill>
                  <a:srgbClr val="770910"/>
                </a:solidFill>
                <a:latin typeface="Teko Medium"/>
                <a:ea typeface="Teko Medium"/>
                <a:cs typeface="Teko Medium"/>
                <a:sym typeface="Teko Medium"/>
              </a:rPr>
              <a:t>“</a:t>
            </a:r>
            <a:endParaRPr sz="40000">
              <a:solidFill>
                <a:srgbClr val="770910"/>
              </a:solidFill>
              <a:latin typeface="Teko Medium"/>
              <a:ea typeface="Teko Medium"/>
              <a:cs typeface="Teko Medium"/>
              <a:sym typeface="Teko Medium"/>
            </a:endParaRPr>
          </a:p>
        </p:txBody>
      </p:sp>
      <p:sp>
        <p:nvSpPr>
          <p:cNvPr id="209" name="Google Shape;209;p35"/>
          <p:cNvSpPr txBox="1"/>
          <p:nvPr/>
        </p:nvSpPr>
        <p:spPr>
          <a:xfrm>
            <a:off x="6860850" y="1472900"/>
            <a:ext cx="2146800" cy="3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0">
                <a:solidFill>
                  <a:srgbClr val="770910"/>
                </a:solidFill>
                <a:latin typeface="Teko Medium"/>
                <a:ea typeface="Teko Medium"/>
                <a:cs typeface="Teko Medium"/>
                <a:sym typeface="Teko Medium"/>
              </a:rPr>
              <a:t>”</a:t>
            </a:r>
            <a:endParaRPr sz="40000">
              <a:solidFill>
                <a:srgbClr val="770910"/>
              </a:solidFill>
              <a:latin typeface="Teko Medium"/>
              <a:ea typeface="Teko Medium"/>
              <a:cs typeface="Teko Medium"/>
              <a:sym typeface="Teko Mediu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mage(s) Only Slide">
  <p:cSld name="CAPTION_ONLY_1_1">
    <p:spTree>
      <p:nvGrpSpPr>
        <p:cNvPr id="1" name="Shape 210"/>
        <p:cNvGrpSpPr/>
        <p:nvPr/>
      </p:nvGrpSpPr>
      <p:grpSpPr>
        <a:xfrm>
          <a:off x="0" y="0"/>
          <a:ext cx="0" cy="0"/>
          <a:chOff x="0" y="0"/>
          <a:chExt cx="0" cy="0"/>
        </a:xfrm>
      </p:grpSpPr>
      <p:sp>
        <p:nvSpPr>
          <p:cNvPr id="211" name="Google Shape;211;p36"/>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2" name="Google Shape;212;p36"/>
          <p:cNvPicPr preferRelativeResize="0"/>
          <p:nvPr/>
        </p:nvPicPr>
        <p:blipFill rotWithShape="1">
          <a:blip r:embed="rId2">
            <a:alphaModFix/>
          </a:blip>
          <a:srcRect/>
          <a:stretch/>
        </p:blipFill>
        <p:spPr>
          <a:xfrm>
            <a:off x="0" y="1922"/>
            <a:ext cx="9144000" cy="2571900"/>
          </a:xfrm>
          <a:prstGeom prst="rect">
            <a:avLst/>
          </a:prstGeom>
          <a:noFill/>
          <a:ln>
            <a:noFill/>
          </a:ln>
        </p:spPr>
      </p:pic>
      <p:sp>
        <p:nvSpPr>
          <p:cNvPr id="213" name="Google Shape;213;p36"/>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ck Divider Slide" type="blank">
  <p:cSld name="BLANK">
    <p:spTree>
      <p:nvGrpSpPr>
        <p:cNvPr id="1" name="Shape 214"/>
        <p:cNvGrpSpPr/>
        <p:nvPr/>
      </p:nvGrpSpPr>
      <p:grpSpPr>
        <a:xfrm>
          <a:off x="0" y="0"/>
          <a:ext cx="0" cy="0"/>
          <a:chOff x="0" y="0"/>
          <a:chExt cx="0" cy="0"/>
        </a:xfrm>
      </p:grpSpPr>
      <p:sp>
        <p:nvSpPr>
          <p:cNvPr id="215" name="Google Shape;215;p37"/>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6" name="Google Shape;216;p3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17" name="Google Shape;217;p37"/>
          <p:cNvPicPr preferRelativeResize="0"/>
          <p:nvPr/>
        </p:nvPicPr>
        <p:blipFill rotWithShape="1">
          <a:blip r:embed="rId3">
            <a:alphaModFix amt="50000"/>
          </a:blip>
          <a:srcRect/>
          <a:stretch/>
        </p:blipFill>
        <p:spPr>
          <a:xfrm>
            <a:off x="4020492" y="3974813"/>
            <a:ext cx="1103100" cy="663900"/>
          </a:xfrm>
          <a:prstGeom prst="rect">
            <a:avLst/>
          </a:prstGeom>
          <a:noFill/>
          <a:ln>
            <a:noFill/>
          </a:ln>
        </p:spPr>
      </p:pic>
      <p:sp>
        <p:nvSpPr>
          <p:cNvPr id="218" name="Google Shape;218;p37"/>
          <p:cNvSpPr txBox="1">
            <a:spLocks noGrp="1"/>
          </p:cNvSpPr>
          <p:nvPr>
            <p:ph type="subTitle" idx="1"/>
          </p:nvPr>
        </p:nvSpPr>
        <p:spPr>
          <a:xfrm>
            <a:off x="767850" y="1317500"/>
            <a:ext cx="7608300" cy="20043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3800" b="1">
                <a:solidFill>
                  <a:srgbClr val="FFFFFF"/>
                </a:solidFill>
                <a:latin typeface="Alegreya Sans"/>
                <a:ea typeface="Alegreya Sans"/>
                <a:cs typeface="Alegreya Sans"/>
                <a:sym typeface="Alegreya Sans"/>
              </a:defRPr>
            </a:lvl1pPr>
            <a:lvl2pPr lvl="1" rtl="0">
              <a:spcBef>
                <a:spcPts val="0"/>
              </a:spcBef>
              <a:spcAft>
                <a:spcPts val="0"/>
              </a:spcAft>
              <a:buNone/>
              <a:defRPr sz="2800">
                <a:solidFill>
                  <a:srgbClr val="FFFFFF"/>
                </a:solidFill>
              </a:defRPr>
            </a:lvl2pPr>
            <a:lvl3pPr lvl="2" rtl="0">
              <a:spcBef>
                <a:spcPts val="0"/>
              </a:spcBef>
              <a:spcAft>
                <a:spcPts val="0"/>
              </a:spcAft>
              <a:buNone/>
              <a:defRPr sz="2800">
                <a:solidFill>
                  <a:srgbClr val="FFFFFF"/>
                </a:solidFill>
              </a:defRPr>
            </a:lvl3pPr>
            <a:lvl4pPr lvl="3" rtl="0">
              <a:spcBef>
                <a:spcPts val="0"/>
              </a:spcBef>
              <a:spcAft>
                <a:spcPts val="0"/>
              </a:spcAft>
              <a:buNone/>
              <a:defRPr sz="2800">
                <a:solidFill>
                  <a:srgbClr val="FFFFFF"/>
                </a:solidFill>
              </a:defRPr>
            </a:lvl4pPr>
            <a:lvl5pPr lvl="4" rtl="0">
              <a:spcBef>
                <a:spcPts val="0"/>
              </a:spcBef>
              <a:spcAft>
                <a:spcPts val="0"/>
              </a:spcAft>
              <a:buNone/>
              <a:defRPr sz="2800">
                <a:solidFill>
                  <a:srgbClr val="FFFFFF"/>
                </a:solidFill>
              </a:defRPr>
            </a:lvl5pPr>
            <a:lvl6pPr lvl="5" rtl="0">
              <a:spcBef>
                <a:spcPts val="0"/>
              </a:spcBef>
              <a:spcAft>
                <a:spcPts val="0"/>
              </a:spcAft>
              <a:buNone/>
              <a:defRPr sz="2800">
                <a:solidFill>
                  <a:srgbClr val="FFFFFF"/>
                </a:solidFill>
              </a:defRPr>
            </a:lvl6pPr>
            <a:lvl7pPr lvl="6" rtl="0">
              <a:spcBef>
                <a:spcPts val="0"/>
              </a:spcBef>
              <a:spcAft>
                <a:spcPts val="0"/>
              </a:spcAft>
              <a:buNone/>
              <a:defRPr sz="2800">
                <a:solidFill>
                  <a:srgbClr val="FFFFFF"/>
                </a:solidFill>
              </a:defRPr>
            </a:lvl7pPr>
            <a:lvl8pPr lvl="7" rtl="0">
              <a:spcBef>
                <a:spcPts val="0"/>
              </a:spcBef>
              <a:spcAft>
                <a:spcPts val="0"/>
              </a:spcAft>
              <a:buNone/>
              <a:defRPr sz="2800">
                <a:solidFill>
                  <a:srgbClr val="FFFFFF"/>
                </a:solidFill>
              </a:defRPr>
            </a:lvl8pPr>
            <a:lvl9pPr lvl="8" rtl="0">
              <a:spcBef>
                <a:spcPts val="0"/>
              </a:spcBef>
              <a:spcAft>
                <a:spcPts val="0"/>
              </a:spcAft>
              <a:buNone/>
              <a:defRPr sz="2800">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act ONE">
  <p:cSld name="BLANK_1">
    <p:spTree>
      <p:nvGrpSpPr>
        <p:cNvPr id="1" name="Shape 219"/>
        <p:cNvGrpSpPr/>
        <p:nvPr/>
      </p:nvGrpSpPr>
      <p:grpSpPr>
        <a:xfrm>
          <a:off x="0" y="0"/>
          <a:ext cx="0" cy="0"/>
          <a:chOff x="0" y="0"/>
          <a:chExt cx="0" cy="0"/>
        </a:xfrm>
      </p:grpSpPr>
      <p:sp>
        <p:nvSpPr>
          <p:cNvPr id="220" name="Google Shape;220;p38"/>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21" name="Google Shape;221;p38"/>
          <p:cNvPicPr preferRelativeResize="0"/>
          <p:nvPr/>
        </p:nvPicPr>
        <p:blipFill rotWithShape="1">
          <a:blip r:embed="rId2">
            <a:alphaModFix/>
          </a:blip>
          <a:srcRect r="56640"/>
          <a:stretch/>
        </p:blipFill>
        <p:spPr>
          <a:xfrm>
            <a:off x="0" y="0"/>
            <a:ext cx="1982400" cy="5143500"/>
          </a:xfrm>
          <a:prstGeom prst="rect">
            <a:avLst/>
          </a:prstGeom>
          <a:noFill/>
          <a:ln>
            <a:noFill/>
          </a:ln>
        </p:spPr>
      </p:pic>
      <p:sp>
        <p:nvSpPr>
          <p:cNvPr id="222" name="Google Shape;222;p38"/>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23" name="Google Shape;223;p38"/>
          <p:cNvSpPr/>
          <p:nvPr/>
        </p:nvSpPr>
        <p:spPr>
          <a:xfrm>
            <a:off x="846533" y="1507330"/>
            <a:ext cx="2271600" cy="22716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24" name="Google Shape;224;p38"/>
          <p:cNvSpPr txBox="1">
            <a:spLocks noGrp="1"/>
          </p:cNvSpPr>
          <p:nvPr>
            <p:ph type="subTitle" idx="1"/>
          </p:nvPr>
        </p:nvSpPr>
        <p:spPr>
          <a:xfrm>
            <a:off x="2431925" y="339250"/>
            <a:ext cx="6134100" cy="725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3600">
                <a:latin typeface="Alegreya Sans"/>
                <a:ea typeface="Alegreya Sans"/>
                <a:cs typeface="Alegreya Sans"/>
                <a:sym typeface="Alegreya Sans"/>
              </a:defRPr>
            </a:lvl1pPr>
            <a:lvl2pPr lvl="1" algn="ctr" rtl="0">
              <a:spcBef>
                <a:spcPts val="0"/>
              </a:spcBef>
              <a:spcAft>
                <a:spcPts val="0"/>
              </a:spcAft>
              <a:buNone/>
              <a:defRPr sz="2800"/>
            </a:lvl2pPr>
            <a:lvl3pPr lvl="2" algn="ctr" rtl="0">
              <a:spcBef>
                <a:spcPts val="0"/>
              </a:spcBef>
              <a:spcAft>
                <a:spcPts val="0"/>
              </a:spcAft>
              <a:buNone/>
              <a:defRPr sz="2800"/>
            </a:lvl3pPr>
            <a:lvl4pPr lvl="3" algn="ctr" rtl="0">
              <a:spcBef>
                <a:spcPts val="0"/>
              </a:spcBef>
              <a:spcAft>
                <a:spcPts val="0"/>
              </a:spcAft>
              <a:buNone/>
              <a:defRPr sz="2800"/>
            </a:lvl4pPr>
            <a:lvl5pPr lvl="4" algn="ctr" rtl="0">
              <a:spcBef>
                <a:spcPts val="0"/>
              </a:spcBef>
              <a:spcAft>
                <a:spcPts val="0"/>
              </a:spcAft>
              <a:buNone/>
              <a:defRPr sz="2800"/>
            </a:lvl5pPr>
            <a:lvl6pPr lvl="5" algn="ctr" rtl="0">
              <a:spcBef>
                <a:spcPts val="0"/>
              </a:spcBef>
              <a:spcAft>
                <a:spcPts val="0"/>
              </a:spcAft>
              <a:buNone/>
              <a:defRPr sz="2800"/>
            </a:lvl6pPr>
            <a:lvl7pPr lvl="6" algn="ctr" rtl="0">
              <a:spcBef>
                <a:spcPts val="0"/>
              </a:spcBef>
              <a:spcAft>
                <a:spcPts val="0"/>
              </a:spcAft>
              <a:buNone/>
              <a:defRPr sz="2800"/>
            </a:lvl7pPr>
            <a:lvl8pPr lvl="7" algn="ctr" rtl="0">
              <a:spcBef>
                <a:spcPts val="0"/>
              </a:spcBef>
              <a:spcAft>
                <a:spcPts val="0"/>
              </a:spcAft>
              <a:buNone/>
              <a:defRPr sz="2800"/>
            </a:lvl8pPr>
            <a:lvl9pPr lvl="8" algn="ctr" rtl="0">
              <a:spcBef>
                <a:spcPts val="0"/>
              </a:spcBef>
              <a:spcAft>
                <a:spcPts val="0"/>
              </a:spcAft>
              <a:buNone/>
              <a:defRPr sz="2800"/>
            </a:lvl9pPr>
          </a:lstStyle>
          <a:p>
            <a:endParaRPr/>
          </a:p>
        </p:txBody>
      </p:sp>
      <p:cxnSp>
        <p:nvCxnSpPr>
          <p:cNvPr id="225" name="Google Shape;225;p38"/>
          <p:cNvCxnSpPr/>
          <p:nvPr/>
        </p:nvCxnSpPr>
        <p:spPr>
          <a:xfrm>
            <a:off x="3298752" y="2699291"/>
            <a:ext cx="42867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226" name="Google Shape;226;p38"/>
          <p:cNvSpPr txBox="1">
            <a:spLocks noGrp="1"/>
          </p:cNvSpPr>
          <p:nvPr>
            <p:ph type="subTitle" idx="2"/>
          </p:nvPr>
        </p:nvSpPr>
        <p:spPr>
          <a:xfrm>
            <a:off x="3298750" y="1949425"/>
            <a:ext cx="35382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27" name="Google Shape;227;p38"/>
          <p:cNvSpPr txBox="1">
            <a:spLocks noGrp="1"/>
          </p:cNvSpPr>
          <p:nvPr>
            <p:ph type="subTitle" idx="3"/>
          </p:nvPr>
        </p:nvSpPr>
        <p:spPr>
          <a:xfrm>
            <a:off x="3298750" y="2286195"/>
            <a:ext cx="35382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28" name="Google Shape;228;p38"/>
          <p:cNvSpPr txBox="1">
            <a:spLocks noGrp="1"/>
          </p:cNvSpPr>
          <p:nvPr>
            <p:ph type="subTitle" idx="4"/>
          </p:nvPr>
        </p:nvSpPr>
        <p:spPr>
          <a:xfrm>
            <a:off x="3298750" y="2775500"/>
            <a:ext cx="35382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29" name="Google Shape;229;p38"/>
          <p:cNvSpPr txBox="1">
            <a:spLocks noGrp="1"/>
          </p:cNvSpPr>
          <p:nvPr>
            <p:ph type="subTitle" idx="5"/>
          </p:nvPr>
        </p:nvSpPr>
        <p:spPr>
          <a:xfrm>
            <a:off x="3298750" y="3071395"/>
            <a:ext cx="35382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act TWO">
  <p:cSld name="BLANK_1_1">
    <p:spTree>
      <p:nvGrpSpPr>
        <p:cNvPr id="1" name="Shape 230"/>
        <p:cNvGrpSpPr/>
        <p:nvPr/>
      </p:nvGrpSpPr>
      <p:grpSpPr>
        <a:xfrm>
          <a:off x="0" y="0"/>
          <a:ext cx="0" cy="0"/>
          <a:chOff x="0" y="0"/>
          <a:chExt cx="0" cy="0"/>
        </a:xfrm>
      </p:grpSpPr>
      <p:sp>
        <p:nvSpPr>
          <p:cNvPr id="231" name="Google Shape;231;p39"/>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32" name="Google Shape;232;p39"/>
          <p:cNvPicPr preferRelativeResize="0"/>
          <p:nvPr/>
        </p:nvPicPr>
        <p:blipFill rotWithShape="1">
          <a:blip r:embed="rId2">
            <a:alphaModFix/>
          </a:blip>
          <a:srcRect/>
          <a:stretch/>
        </p:blipFill>
        <p:spPr>
          <a:xfrm>
            <a:off x="0" y="1922"/>
            <a:ext cx="9144000" cy="2571900"/>
          </a:xfrm>
          <a:prstGeom prst="rect">
            <a:avLst/>
          </a:prstGeom>
          <a:noFill/>
          <a:ln>
            <a:noFill/>
          </a:ln>
        </p:spPr>
      </p:pic>
      <p:sp>
        <p:nvSpPr>
          <p:cNvPr id="233" name="Google Shape;233;p39"/>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34" name="Google Shape;234;p39"/>
          <p:cNvSpPr txBox="1">
            <a:spLocks noGrp="1"/>
          </p:cNvSpPr>
          <p:nvPr>
            <p:ph type="subTitle" idx="1"/>
          </p:nvPr>
        </p:nvSpPr>
        <p:spPr>
          <a:xfrm>
            <a:off x="1262400" y="339250"/>
            <a:ext cx="6619200" cy="725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3600">
                <a:solidFill>
                  <a:srgbClr val="FFFFFF"/>
                </a:solidFill>
                <a:latin typeface="Alegreya Sans"/>
                <a:ea typeface="Alegreya Sans"/>
                <a:cs typeface="Alegreya Sans"/>
                <a:sym typeface="Alegreya Sans"/>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a:endParaRPr/>
          </a:p>
        </p:txBody>
      </p:sp>
      <p:sp>
        <p:nvSpPr>
          <p:cNvPr id="235" name="Google Shape;235;p39"/>
          <p:cNvSpPr/>
          <p:nvPr/>
        </p:nvSpPr>
        <p:spPr>
          <a:xfrm>
            <a:off x="1899624" y="1455806"/>
            <a:ext cx="1757400" cy="17574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36" name="Google Shape;236;p39"/>
          <p:cNvSpPr/>
          <p:nvPr/>
        </p:nvSpPr>
        <p:spPr>
          <a:xfrm>
            <a:off x="5105986" y="1462953"/>
            <a:ext cx="1757400" cy="17574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cxnSp>
        <p:nvCxnSpPr>
          <p:cNvPr id="237" name="Google Shape;237;p39"/>
          <p:cNvCxnSpPr/>
          <p:nvPr/>
        </p:nvCxnSpPr>
        <p:spPr>
          <a:xfrm>
            <a:off x="1502612" y="4053276"/>
            <a:ext cx="27312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238" name="Google Shape;238;p39"/>
          <p:cNvSpPr txBox="1">
            <a:spLocks noGrp="1"/>
          </p:cNvSpPr>
          <p:nvPr>
            <p:ph type="subTitle" idx="2"/>
          </p:nvPr>
        </p:nvSpPr>
        <p:spPr>
          <a:xfrm>
            <a:off x="1387075" y="3372750"/>
            <a:ext cx="27705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39" name="Google Shape;239;p39"/>
          <p:cNvSpPr txBox="1">
            <a:spLocks noGrp="1"/>
          </p:cNvSpPr>
          <p:nvPr>
            <p:ph type="subTitle" idx="3"/>
          </p:nvPr>
        </p:nvSpPr>
        <p:spPr>
          <a:xfrm>
            <a:off x="1387074" y="3656946"/>
            <a:ext cx="27312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40" name="Google Shape;240;p39"/>
          <p:cNvSpPr txBox="1">
            <a:spLocks noGrp="1"/>
          </p:cNvSpPr>
          <p:nvPr>
            <p:ph type="subTitle" idx="4"/>
          </p:nvPr>
        </p:nvSpPr>
        <p:spPr>
          <a:xfrm>
            <a:off x="1387074" y="4112704"/>
            <a:ext cx="27312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41" name="Google Shape;241;p39"/>
          <p:cNvSpPr txBox="1">
            <a:spLocks noGrp="1"/>
          </p:cNvSpPr>
          <p:nvPr>
            <p:ph type="subTitle" idx="5"/>
          </p:nvPr>
        </p:nvSpPr>
        <p:spPr>
          <a:xfrm>
            <a:off x="1387074" y="4367425"/>
            <a:ext cx="27312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cxnSp>
        <p:nvCxnSpPr>
          <p:cNvPr id="242" name="Google Shape;242;p39"/>
          <p:cNvCxnSpPr/>
          <p:nvPr/>
        </p:nvCxnSpPr>
        <p:spPr>
          <a:xfrm>
            <a:off x="4676849" y="4053276"/>
            <a:ext cx="27312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243" name="Google Shape;243;p39"/>
          <p:cNvSpPr txBox="1">
            <a:spLocks noGrp="1"/>
          </p:cNvSpPr>
          <p:nvPr>
            <p:ph type="subTitle" idx="6"/>
          </p:nvPr>
        </p:nvSpPr>
        <p:spPr>
          <a:xfrm>
            <a:off x="4561313" y="3372750"/>
            <a:ext cx="27705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44" name="Google Shape;244;p39"/>
          <p:cNvSpPr txBox="1">
            <a:spLocks noGrp="1"/>
          </p:cNvSpPr>
          <p:nvPr>
            <p:ph type="subTitle" idx="7"/>
          </p:nvPr>
        </p:nvSpPr>
        <p:spPr>
          <a:xfrm>
            <a:off x="4561311" y="3656946"/>
            <a:ext cx="27312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45" name="Google Shape;245;p39"/>
          <p:cNvSpPr txBox="1">
            <a:spLocks noGrp="1"/>
          </p:cNvSpPr>
          <p:nvPr>
            <p:ph type="subTitle" idx="8"/>
          </p:nvPr>
        </p:nvSpPr>
        <p:spPr>
          <a:xfrm>
            <a:off x="4561311" y="4112704"/>
            <a:ext cx="27312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46" name="Google Shape;246;p39"/>
          <p:cNvSpPr txBox="1">
            <a:spLocks noGrp="1"/>
          </p:cNvSpPr>
          <p:nvPr>
            <p:ph type="subTitle" idx="9"/>
          </p:nvPr>
        </p:nvSpPr>
        <p:spPr>
          <a:xfrm>
            <a:off x="4561311" y="4367425"/>
            <a:ext cx="27312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llout (Small)" type="secHead">
  <p:cSld name="SECTION_HEADER">
    <p:spTree>
      <p:nvGrpSpPr>
        <p:cNvPr id="1" name="Shape 97"/>
        <p:cNvGrpSpPr/>
        <p:nvPr/>
      </p:nvGrpSpPr>
      <p:grpSpPr>
        <a:xfrm>
          <a:off x="0" y="0"/>
          <a:ext cx="0" cy="0"/>
          <a:chOff x="0" y="0"/>
          <a:chExt cx="0" cy="0"/>
        </a:xfrm>
      </p:grpSpPr>
      <p:sp>
        <p:nvSpPr>
          <p:cNvPr id="98" name="Google Shape;98;p22"/>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22"/>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 name="Google Shape;100;p22"/>
          <p:cNvSpPr txBox="1">
            <a:spLocks noGrp="1"/>
          </p:cNvSpPr>
          <p:nvPr>
            <p:ph type="subTitle" idx="1"/>
          </p:nvPr>
        </p:nvSpPr>
        <p:spPr>
          <a:xfrm>
            <a:off x="310675" y="1086700"/>
            <a:ext cx="7729200" cy="3278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600">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1" name="Google Shape;101;p22"/>
          <p:cNvPicPr preferRelativeResize="0"/>
          <p:nvPr/>
        </p:nvPicPr>
        <p:blipFill rotWithShape="1">
          <a:blip r:embed="rId2">
            <a:alphaModFix/>
          </a:blip>
          <a:srcRect/>
          <a:stretch/>
        </p:blipFill>
        <p:spPr>
          <a:xfrm>
            <a:off x="8195015" y="366400"/>
            <a:ext cx="500400" cy="300900"/>
          </a:xfrm>
          <a:prstGeom prst="rect">
            <a:avLst/>
          </a:prstGeom>
          <a:noFill/>
          <a:ln>
            <a:noFill/>
          </a:ln>
        </p:spPr>
      </p:pic>
      <p:cxnSp>
        <p:nvCxnSpPr>
          <p:cNvPr id="102" name="Google Shape;102;p22"/>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03" name="Google Shape;103;p22"/>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act THREE">
  <p:cSld name="BLANK_1_1_1">
    <p:spTree>
      <p:nvGrpSpPr>
        <p:cNvPr id="1" name="Shape 247"/>
        <p:cNvGrpSpPr/>
        <p:nvPr/>
      </p:nvGrpSpPr>
      <p:grpSpPr>
        <a:xfrm>
          <a:off x="0" y="0"/>
          <a:ext cx="0" cy="0"/>
          <a:chOff x="0" y="0"/>
          <a:chExt cx="0" cy="0"/>
        </a:xfrm>
      </p:grpSpPr>
      <p:sp>
        <p:nvSpPr>
          <p:cNvPr id="248" name="Google Shape;248;p40"/>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9" name="Google Shape;249;p40"/>
          <p:cNvPicPr preferRelativeResize="0"/>
          <p:nvPr/>
        </p:nvPicPr>
        <p:blipFill rotWithShape="1">
          <a:blip r:embed="rId2">
            <a:alphaModFix/>
          </a:blip>
          <a:srcRect/>
          <a:stretch/>
        </p:blipFill>
        <p:spPr>
          <a:xfrm>
            <a:off x="0" y="1922"/>
            <a:ext cx="9144000" cy="2571900"/>
          </a:xfrm>
          <a:prstGeom prst="rect">
            <a:avLst/>
          </a:prstGeom>
          <a:noFill/>
          <a:ln>
            <a:noFill/>
          </a:ln>
        </p:spPr>
      </p:pic>
      <p:sp>
        <p:nvSpPr>
          <p:cNvPr id="250" name="Google Shape;250;p40"/>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1" name="Google Shape;251;p40"/>
          <p:cNvSpPr txBox="1">
            <a:spLocks noGrp="1"/>
          </p:cNvSpPr>
          <p:nvPr>
            <p:ph type="subTitle" idx="1"/>
          </p:nvPr>
        </p:nvSpPr>
        <p:spPr>
          <a:xfrm>
            <a:off x="1262400" y="339250"/>
            <a:ext cx="6619200" cy="725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3600">
                <a:solidFill>
                  <a:srgbClr val="FFFFFF"/>
                </a:solidFill>
                <a:latin typeface="Alegreya Sans"/>
                <a:ea typeface="Alegreya Sans"/>
                <a:cs typeface="Alegreya Sans"/>
                <a:sym typeface="Alegreya Sans"/>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a:endParaRPr/>
          </a:p>
        </p:txBody>
      </p:sp>
      <p:sp>
        <p:nvSpPr>
          <p:cNvPr id="252" name="Google Shape;252;p40"/>
          <p:cNvSpPr/>
          <p:nvPr/>
        </p:nvSpPr>
        <p:spPr>
          <a:xfrm>
            <a:off x="3641525" y="1455806"/>
            <a:ext cx="1757400" cy="17574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3" name="Google Shape;253;p40"/>
          <p:cNvSpPr/>
          <p:nvPr/>
        </p:nvSpPr>
        <p:spPr>
          <a:xfrm>
            <a:off x="6338295" y="1462953"/>
            <a:ext cx="1757400" cy="17574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4" name="Google Shape;254;p40"/>
          <p:cNvSpPr/>
          <p:nvPr/>
        </p:nvSpPr>
        <p:spPr>
          <a:xfrm>
            <a:off x="964934" y="1452233"/>
            <a:ext cx="1757400" cy="1757400"/>
          </a:xfrm>
          <a:prstGeom prst="ellipse">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cxnSp>
        <p:nvCxnSpPr>
          <p:cNvPr id="255" name="Google Shape;255;p40"/>
          <p:cNvCxnSpPr/>
          <p:nvPr/>
        </p:nvCxnSpPr>
        <p:spPr>
          <a:xfrm>
            <a:off x="758676" y="4053276"/>
            <a:ext cx="23298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256" name="Google Shape;256;p40"/>
          <p:cNvSpPr txBox="1">
            <a:spLocks noGrp="1"/>
          </p:cNvSpPr>
          <p:nvPr>
            <p:ph type="subTitle" idx="2"/>
          </p:nvPr>
        </p:nvSpPr>
        <p:spPr>
          <a:xfrm>
            <a:off x="660126" y="3372750"/>
            <a:ext cx="23631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57" name="Google Shape;257;p40"/>
          <p:cNvSpPr txBox="1">
            <a:spLocks noGrp="1"/>
          </p:cNvSpPr>
          <p:nvPr>
            <p:ph type="subTitle" idx="3"/>
          </p:nvPr>
        </p:nvSpPr>
        <p:spPr>
          <a:xfrm>
            <a:off x="660125" y="3656946"/>
            <a:ext cx="23298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58" name="Google Shape;258;p40"/>
          <p:cNvSpPr txBox="1">
            <a:spLocks noGrp="1"/>
          </p:cNvSpPr>
          <p:nvPr>
            <p:ph type="subTitle" idx="4"/>
          </p:nvPr>
        </p:nvSpPr>
        <p:spPr>
          <a:xfrm>
            <a:off x="660125" y="4112704"/>
            <a:ext cx="23298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59" name="Google Shape;259;p40"/>
          <p:cNvSpPr txBox="1">
            <a:spLocks noGrp="1"/>
          </p:cNvSpPr>
          <p:nvPr>
            <p:ph type="subTitle" idx="5"/>
          </p:nvPr>
        </p:nvSpPr>
        <p:spPr>
          <a:xfrm>
            <a:off x="660125" y="4367425"/>
            <a:ext cx="23298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cxnSp>
        <p:nvCxnSpPr>
          <p:cNvPr id="260" name="Google Shape;260;p40"/>
          <p:cNvCxnSpPr/>
          <p:nvPr/>
        </p:nvCxnSpPr>
        <p:spPr>
          <a:xfrm>
            <a:off x="3404601" y="4078476"/>
            <a:ext cx="23298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261" name="Google Shape;261;p40"/>
          <p:cNvSpPr txBox="1">
            <a:spLocks noGrp="1"/>
          </p:cNvSpPr>
          <p:nvPr>
            <p:ph type="subTitle" idx="6"/>
          </p:nvPr>
        </p:nvSpPr>
        <p:spPr>
          <a:xfrm>
            <a:off x="3306051" y="3397950"/>
            <a:ext cx="23631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62" name="Google Shape;262;p40"/>
          <p:cNvSpPr txBox="1">
            <a:spLocks noGrp="1"/>
          </p:cNvSpPr>
          <p:nvPr>
            <p:ph type="subTitle" idx="7"/>
          </p:nvPr>
        </p:nvSpPr>
        <p:spPr>
          <a:xfrm>
            <a:off x="3306050" y="3682146"/>
            <a:ext cx="23298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63" name="Google Shape;263;p40"/>
          <p:cNvSpPr txBox="1">
            <a:spLocks noGrp="1"/>
          </p:cNvSpPr>
          <p:nvPr>
            <p:ph type="subTitle" idx="8"/>
          </p:nvPr>
        </p:nvSpPr>
        <p:spPr>
          <a:xfrm>
            <a:off x="3306050" y="4137904"/>
            <a:ext cx="23298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64" name="Google Shape;264;p40"/>
          <p:cNvSpPr txBox="1">
            <a:spLocks noGrp="1"/>
          </p:cNvSpPr>
          <p:nvPr>
            <p:ph type="subTitle" idx="9"/>
          </p:nvPr>
        </p:nvSpPr>
        <p:spPr>
          <a:xfrm>
            <a:off x="3306050" y="4392625"/>
            <a:ext cx="23298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cxnSp>
        <p:nvCxnSpPr>
          <p:cNvPr id="265" name="Google Shape;265;p40"/>
          <p:cNvCxnSpPr/>
          <p:nvPr/>
        </p:nvCxnSpPr>
        <p:spPr>
          <a:xfrm>
            <a:off x="6101376" y="4078476"/>
            <a:ext cx="2329800" cy="0"/>
          </a:xfrm>
          <a:prstGeom prst="straightConnector1">
            <a:avLst/>
          </a:prstGeom>
          <a:noFill/>
          <a:ln w="9525" cap="flat" cmpd="sng">
            <a:solidFill>
              <a:srgbClr val="000000">
                <a:alpha val="50980"/>
              </a:srgbClr>
            </a:solidFill>
            <a:prstDash val="solid"/>
            <a:miter lim="8000"/>
            <a:headEnd type="none" w="sm" len="sm"/>
            <a:tailEnd type="none" w="sm" len="sm"/>
          </a:ln>
        </p:spPr>
      </p:cxnSp>
      <p:sp>
        <p:nvSpPr>
          <p:cNvPr id="266" name="Google Shape;266;p40"/>
          <p:cNvSpPr txBox="1">
            <a:spLocks noGrp="1"/>
          </p:cNvSpPr>
          <p:nvPr>
            <p:ph type="subTitle" idx="13"/>
          </p:nvPr>
        </p:nvSpPr>
        <p:spPr>
          <a:xfrm>
            <a:off x="6002826" y="3397950"/>
            <a:ext cx="23631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000" b="1">
                <a:solidFill>
                  <a:srgbClr val="770910"/>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67" name="Google Shape;267;p40"/>
          <p:cNvSpPr txBox="1">
            <a:spLocks noGrp="1"/>
          </p:cNvSpPr>
          <p:nvPr>
            <p:ph type="subTitle" idx="14"/>
          </p:nvPr>
        </p:nvSpPr>
        <p:spPr>
          <a:xfrm>
            <a:off x="6002825" y="3682146"/>
            <a:ext cx="2329800" cy="336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solidFill>
                  <a:srgbClr val="AD182B"/>
                </a:solidFill>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68" name="Google Shape;268;p40"/>
          <p:cNvSpPr txBox="1">
            <a:spLocks noGrp="1"/>
          </p:cNvSpPr>
          <p:nvPr>
            <p:ph type="subTitle" idx="15"/>
          </p:nvPr>
        </p:nvSpPr>
        <p:spPr>
          <a:xfrm>
            <a:off x="6002825" y="4137904"/>
            <a:ext cx="23298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
        <p:nvSpPr>
          <p:cNvPr id="269" name="Google Shape;269;p40"/>
          <p:cNvSpPr txBox="1">
            <a:spLocks noGrp="1"/>
          </p:cNvSpPr>
          <p:nvPr>
            <p:ph type="subTitle" idx="16"/>
          </p:nvPr>
        </p:nvSpPr>
        <p:spPr>
          <a:xfrm>
            <a:off x="6002825" y="4392625"/>
            <a:ext cx="2329800" cy="295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latin typeface="Alegreya Sans"/>
                <a:ea typeface="Alegreya Sans"/>
                <a:cs typeface="Alegreya Sans"/>
                <a:sym typeface="Alegreya Sans"/>
              </a:defRPr>
            </a:lvl1pPr>
            <a:lvl2pPr lvl="1" rtl="0">
              <a:spcBef>
                <a:spcPts val="0"/>
              </a:spcBef>
              <a:spcAft>
                <a:spcPts val="0"/>
              </a:spcAft>
              <a:buNone/>
              <a:defRPr b="1">
                <a:latin typeface="Alegreya Sans"/>
                <a:ea typeface="Alegreya Sans"/>
                <a:cs typeface="Alegreya Sans"/>
                <a:sym typeface="Alegreya Sans"/>
              </a:defRPr>
            </a:lvl2pPr>
            <a:lvl3pPr lvl="2" rtl="0">
              <a:spcBef>
                <a:spcPts val="0"/>
              </a:spcBef>
              <a:spcAft>
                <a:spcPts val="0"/>
              </a:spcAft>
              <a:buNone/>
              <a:defRPr b="1">
                <a:latin typeface="Alegreya Sans"/>
                <a:ea typeface="Alegreya Sans"/>
                <a:cs typeface="Alegreya Sans"/>
                <a:sym typeface="Alegreya Sans"/>
              </a:defRPr>
            </a:lvl3pPr>
            <a:lvl4pPr lvl="3" rtl="0">
              <a:spcBef>
                <a:spcPts val="0"/>
              </a:spcBef>
              <a:spcAft>
                <a:spcPts val="0"/>
              </a:spcAft>
              <a:buNone/>
              <a:defRPr b="1">
                <a:latin typeface="Alegreya Sans"/>
                <a:ea typeface="Alegreya Sans"/>
                <a:cs typeface="Alegreya Sans"/>
                <a:sym typeface="Alegreya Sans"/>
              </a:defRPr>
            </a:lvl4pPr>
            <a:lvl5pPr lvl="4" rtl="0">
              <a:spcBef>
                <a:spcPts val="0"/>
              </a:spcBef>
              <a:spcAft>
                <a:spcPts val="0"/>
              </a:spcAft>
              <a:buNone/>
              <a:defRPr b="1">
                <a:latin typeface="Alegreya Sans"/>
                <a:ea typeface="Alegreya Sans"/>
                <a:cs typeface="Alegreya Sans"/>
                <a:sym typeface="Alegreya Sans"/>
              </a:defRPr>
            </a:lvl5pPr>
            <a:lvl6pPr lvl="5" rtl="0">
              <a:spcBef>
                <a:spcPts val="0"/>
              </a:spcBef>
              <a:spcAft>
                <a:spcPts val="0"/>
              </a:spcAft>
              <a:buNone/>
              <a:defRPr b="1">
                <a:latin typeface="Alegreya Sans"/>
                <a:ea typeface="Alegreya Sans"/>
                <a:cs typeface="Alegreya Sans"/>
                <a:sym typeface="Alegreya Sans"/>
              </a:defRPr>
            </a:lvl6pPr>
            <a:lvl7pPr lvl="6" rtl="0">
              <a:spcBef>
                <a:spcPts val="0"/>
              </a:spcBef>
              <a:spcAft>
                <a:spcPts val="0"/>
              </a:spcAft>
              <a:buNone/>
              <a:defRPr b="1">
                <a:latin typeface="Alegreya Sans"/>
                <a:ea typeface="Alegreya Sans"/>
                <a:cs typeface="Alegreya Sans"/>
                <a:sym typeface="Alegreya Sans"/>
              </a:defRPr>
            </a:lvl7pPr>
            <a:lvl8pPr lvl="7" rtl="0">
              <a:spcBef>
                <a:spcPts val="0"/>
              </a:spcBef>
              <a:spcAft>
                <a:spcPts val="0"/>
              </a:spcAft>
              <a:buNone/>
              <a:defRPr b="1">
                <a:latin typeface="Alegreya Sans"/>
                <a:ea typeface="Alegreya Sans"/>
                <a:cs typeface="Alegreya Sans"/>
                <a:sym typeface="Alegreya Sans"/>
              </a:defRPr>
            </a:lvl8pPr>
            <a:lvl9pPr lvl="8" rtl="0">
              <a:spcBef>
                <a:spcPts val="0"/>
              </a:spcBef>
              <a:spcAft>
                <a:spcPts val="0"/>
              </a:spcAft>
              <a:buNone/>
              <a:defRPr b="1">
                <a:latin typeface="Alegreya Sans"/>
                <a:ea typeface="Alegreya Sans"/>
                <a:cs typeface="Alegreya Sans"/>
                <a:sym typeface="Alegreya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5F4380-6DEB-D846-B449-CD4C9DE256E0}" type="datetime1">
              <a:rPr lang="en-US" smtClean="0"/>
              <a:t>3/29/19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A02B4-BC35-814F-9805-FDB6837E0B18}" type="slidenum">
              <a:rPr lang="en-US" smtClean="0"/>
              <a:t>‹#›</a:t>
            </a:fld>
            <a:endParaRPr lang="en-US"/>
          </a:p>
        </p:txBody>
      </p:sp>
      <p:pic>
        <p:nvPicPr>
          <p:cNvPr id="8" name="Google Shape;94;p21">
            <a:extLst>
              <a:ext uri="{FF2B5EF4-FFF2-40B4-BE49-F238E27FC236}">
                <a16:creationId xmlns:a16="http://schemas.microsoft.com/office/drawing/2014/main" id="{448276BD-2C1B-B446-8EAB-BC6318714027}"/>
              </a:ext>
            </a:extLst>
          </p:cNvPr>
          <p:cNvPicPr preferRelativeResize="0"/>
          <p:nvPr userDrawn="1"/>
        </p:nvPicPr>
        <p:blipFill rotWithShape="1">
          <a:blip r:embed="rId2">
            <a:alphaModFix/>
          </a:blip>
          <a:srcRect/>
          <a:stretch/>
        </p:blipFill>
        <p:spPr>
          <a:xfrm>
            <a:off x="8069858" y="144427"/>
            <a:ext cx="500400" cy="300900"/>
          </a:xfrm>
          <a:prstGeom prst="rect">
            <a:avLst/>
          </a:prstGeom>
          <a:noFill/>
          <a:ln>
            <a:noFill/>
          </a:ln>
        </p:spPr>
      </p:pic>
      <p:pic>
        <p:nvPicPr>
          <p:cNvPr id="9" name="Picture 8">
            <a:extLst>
              <a:ext uri="{FF2B5EF4-FFF2-40B4-BE49-F238E27FC236}">
                <a16:creationId xmlns:a16="http://schemas.microsoft.com/office/drawing/2014/main" id="{6AC01FE9-8F1B-0B4A-B260-FCAC8E01069B}"/>
              </a:ext>
            </a:extLst>
          </p:cNvPr>
          <p:cNvPicPr>
            <a:picLocks noChangeAspect="1"/>
          </p:cNvPicPr>
          <p:nvPr userDrawn="1"/>
        </p:nvPicPr>
        <p:blipFill>
          <a:blip r:embed="rId3"/>
          <a:stretch>
            <a:fillRect/>
          </a:stretch>
        </p:blipFill>
        <p:spPr>
          <a:xfrm>
            <a:off x="8468104" y="477295"/>
            <a:ext cx="514503" cy="365297"/>
          </a:xfrm>
          <a:prstGeom prst="rect">
            <a:avLst/>
          </a:prstGeom>
        </p:spPr>
      </p:pic>
    </p:spTree>
    <p:extLst>
      <p:ext uri="{BB962C8B-B14F-4D97-AF65-F5344CB8AC3E}">
        <p14:creationId xmlns:p14="http://schemas.microsoft.com/office/powerpoint/2010/main" val="195800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s + Header" type="tx">
  <p:cSld name="TITLE_AND_BODY">
    <p:spTree>
      <p:nvGrpSpPr>
        <p:cNvPr id="1" name="Shape 104"/>
        <p:cNvGrpSpPr/>
        <p:nvPr/>
      </p:nvGrpSpPr>
      <p:grpSpPr>
        <a:xfrm>
          <a:off x="0" y="0"/>
          <a:ext cx="0" cy="0"/>
          <a:chOff x="0" y="0"/>
          <a:chExt cx="0" cy="0"/>
        </a:xfrm>
      </p:grpSpPr>
      <p:sp>
        <p:nvSpPr>
          <p:cNvPr id="105" name="Google Shape;105;p23"/>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23"/>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23"/>
          <p:cNvSpPr txBox="1">
            <a:spLocks noGrp="1"/>
          </p:cNvSpPr>
          <p:nvPr>
            <p:ph type="subTitle" idx="1"/>
          </p:nvPr>
        </p:nvSpPr>
        <p:spPr>
          <a:xfrm>
            <a:off x="356125" y="989050"/>
            <a:ext cx="7729200" cy="8292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23"/>
          <p:cNvSpPr txBox="1">
            <a:spLocks noGrp="1"/>
          </p:cNvSpPr>
          <p:nvPr>
            <p:ph type="body" idx="2"/>
          </p:nvPr>
        </p:nvSpPr>
        <p:spPr>
          <a:xfrm>
            <a:off x="356125" y="1818250"/>
            <a:ext cx="7631100" cy="27480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SzPts val="1800"/>
              <a:buFont typeface="Open Sans SemiBold"/>
              <a:buChar char="●"/>
              <a:defRPr sz="1800">
                <a:latin typeface="Open Sans SemiBold"/>
                <a:ea typeface="Open Sans SemiBold"/>
                <a:cs typeface="Open Sans SemiBold"/>
                <a:sym typeface="Open Sans SemiBold"/>
              </a:defRPr>
            </a:lvl1pPr>
            <a:lvl2pPr marL="914400" lvl="1" indent="-342900" rtl="0">
              <a:lnSpc>
                <a:spcPct val="115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pic>
        <p:nvPicPr>
          <p:cNvPr id="109" name="Google Shape;109;p23"/>
          <p:cNvPicPr preferRelativeResize="0"/>
          <p:nvPr/>
        </p:nvPicPr>
        <p:blipFill rotWithShape="1">
          <a:blip r:embed="rId2">
            <a:alphaModFix/>
          </a:blip>
          <a:srcRect/>
          <a:stretch/>
        </p:blipFill>
        <p:spPr>
          <a:xfrm>
            <a:off x="8195015" y="366400"/>
            <a:ext cx="500400" cy="300900"/>
          </a:xfrm>
          <a:prstGeom prst="rect">
            <a:avLst/>
          </a:prstGeom>
          <a:noFill/>
          <a:ln>
            <a:noFill/>
          </a:ln>
        </p:spPr>
      </p:pic>
      <p:cxnSp>
        <p:nvCxnSpPr>
          <p:cNvPr id="110" name="Google Shape;110;p23"/>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11" name="Google Shape;111;p23"/>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s + Header w/ Image">
  <p:cSld name="TITLE_AND_BODY_2">
    <p:spTree>
      <p:nvGrpSpPr>
        <p:cNvPr id="1" name="Shape 112"/>
        <p:cNvGrpSpPr/>
        <p:nvPr/>
      </p:nvGrpSpPr>
      <p:grpSpPr>
        <a:xfrm>
          <a:off x="0" y="0"/>
          <a:ext cx="0" cy="0"/>
          <a:chOff x="0" y="0"/>
          <a:chExt cx="0" cy="0"/>
        </a:xfrm>
      </p:grpSpPr>
      <p:sp>
        <p:nvSpPr>
          <p:cNvPr id="113" name="Google Shape;113;p24"/>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4" name="Google Shape;114;p24"/>
          <p:cNvSpPr txBox="1">
            <a:spLocks noGrp="1"/>
          </p:cNvSpPr>
          <p:nvPr>
            <p:ph type="subTitle" idx="1"/>
          </p:nvPr>
        </p:nvSpPr>
        <p:spPr>
          <a:xfrm>
            <a:off x="356125" y="989050"/>
            <a:ext cx="3912300" cy="8292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 name="Google Shape;115;p24"/>
          <p:cNvSpPr/>
          <p:nvPr/>
        </p:nvSpPr>
        <p:spPr>
          <a:xfrm>
            <a:off x="4761375" y="1233225"/>
            <a:ext cx="3912300" cy="3315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4"/>
          <p:cNvSpPr txBox="1">
            <a:spLocks noGrp="1"/>
          </p:cNvSpPr>
          <p:nvPr>
            <p:ph type="body" idx="2"/>
          </p:nvPr>
        </p:nvSpPr>
        <p:spPr>
          <a:xfrm>
            <a:off x="356125" y="1818250"/>
            <a:ext cx="3912300" cy="27480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SzPts val="1400"/>
              <a:buFont typeface="Open Sans SemiBold"/>
              <a:buChar char="●"/>
              <a:defRPr>
                <a:latin typeface="Open Sans SemiBold"/>
                <a:ea typeface="Open Sans SemiBold"/>
                <a:cs typeface="Open Sans SemiBold"/>
                <a:sym typeface="Open Sans SemiBold"/>
              </a:defRPr>
            </a:lvl1pPr>
            <a:lvl2pPr marL="914400" lvl="1"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pic>
        <p:nvPicPr>
          <p:cNvPr id="117" name="Google Shape;117;p24"/>
          <p:cNvPicPr preferRelativeResize="0"/>
          <p:nvPr/>
        </p:nvPicPr>
        <p:blipFill rotWithShape="1">
          <a:blip r:embed="rId2">
            <a:alphaModFix/>
          </a:blip>
          <a:srcRect/>
          <a:stretch/>
        </p:blipFill>
        <p:spPr>
          <a:xfrm>
            <a:off x="8195015" y="366400"/>
            <a:ext cx="500400" cy="300900"/>
          </a:xfrm>
          <a:prstGeom prst="rect">
            <a:avLst/>
          </a:prstGeom>
          <a:noFill/>
          <a:ln>
            <a:noFill/>
          </a:ln>
        </p:spPr>
      </p:pic>
      <p:cxnSp>
        <p:nvCxnSpPr>
          <p:cNvPr id="118" name="Google Shape;118;p24"/>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19" name="Google Shape;119;p24"/>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20" name="Google Shape;120;p24"/>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s">
  <p:cSld name="TITLE_AND_BODY_1">
    <p:spTree>
      <p:nvGrpSpPr>
        <p:cNvPr id="1" name="Shape 121"/>
        <p:cNvGrpSpPr/>
        <p:nvPr/>
      </p:nvGrpSpPr>
      <p:grpSpPr>
        <a:xfrm>
          <a:off x="0" y="0"/>
          <a:ext cx="0" cy="0"/>
          <a:chOff x="0" y="0"/>
          <a:chExt cx="0" cy="0"/>
        </a:xfrm>
      </p:grpSpPr>
      <p:sp>
        <p:nvSpPr>
          <p:cNvPr id="122" name="Google Shape;122;p2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25"/>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25"/>
          <p:cNvSpPr txBox="1">
            <a:spLocks noGrp="1"/>
          </p:cNvSpPr>
          <p:nvPr>
            <p:ph type="body" idx="1"/>
          </p:nvPr>
        </p:nvSpPr>
        <p:spPr>
          <a:xfrm>
            <a:off x="310675" y="1164225"/>
            <a:ext cx="7575900" cy="34074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SzPts val="1400"/>
              <a:buFont typeface="Open Sans SemiBold"/>
              <a:buChar char="●"/>
              <a:defRPr>
                <a:latin typeface="Open Sans SemiBold"/>
                <a:ea typeface="Open Sans SemiBold"/>
                <a:cs typeface="Open Sans SemiBold"/>
                <a:sym typeface="Open Sans SemiBold"/>
              </a:defRPr>
            </a:lvl1pPr>
            <a:lvl2pPr marL="914400" lvl="1"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pic>
        <p:nvPicPr>
          <p:cNvPr id="125" name="Google Shape;125;p25"/>
          <p:cNvPicPr preferRelativeResize="0"/>
          <p:nvPr/>
        </p:nvPicPr>
        <p:blipFill rotWithShape="1">
          <a:blip r:embed="rId2">
            <a:alphaModFix/>
          </a:blip>
          <a:srcRect/>
          <a:stretch/>
        </p:blipFill>
        <p:spPr>
          <a:xfrm>
            <a:off x="8195015" y="366400"/>
            <a:ext cx="500400" cy="300900"/>
          </a:xfrm>
          <a:prstGeom prst="rect">
            <a:avLst/>
          </a:prstGeom>
          <a:noFill/>
          <a:ln>
            <a:noFill/>
          </a:ln>
        </p:spPr>
      </p:pic>
      <p:cxnSp>
        <p:nvCxnSpPr>
          <p:cNvPr id="126" name="Google Shape;126;p25"/>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27" name="Google Shape;127;p25"/>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s w/ Image">
  <p:cSld name="TITLE_AND_BODY_1_1">
    <p:spTree>
      <p:nvGrpSpPr>
        <p:cNvPr id="1" name="Shape 128"/>
        <p:cNvGrpSpPr/>
        <p:nvPr/>
      </p:nvGrpSpPr>
      <p:grpSpPr>
        <a:xfrm>
          <a:off x="0" y="0"/>
          <a:ext cx="0" cy="0"/>
          <a:chOff x="0" y="0"/>
          <a:chExt cx="0" cy="0"/>
        </a:xfrm>
      </p:grpSpPr>
      <p:sp>
        <p:nvSpPr>
          <p:cNvPr id="129" name="Google Shape;129;p26"/>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26"/>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 name="Google Shape;131;p26"/>
          <p:cNvSpPr/>
          <p:nvPr/>
        </p:nvSpPr>
        <p:spPr>
          <a:xfrm>
            <a:off x="4761375" y="1233225"/>
            <a:ext cx="3912300" cy="3315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6"/>
          <p:cNvPicPr preferRelativeResize="0"/>
          <p:nvPr/>
        </p:nvPicPr>
        <p:blipFill rotWithShape="1">
          <a:blip r:embed="rId2">
            <a:alphaModFix/>
          </a:blip>
          <a:srcRect/>
          <a:stretch/>
        </p:blipFill>
        <p:spPr>
          <a:xfrm>
            <a:off x="8195015" y="366400"/>
            <a:ext cx="500400" cy="300900"/>
          </a:xfrm>
          <a:prstGeom prst="rect">
            <a:avLst/>
          </a:prstGeom>
          <a:noFill/>
          <a:ln>
            <a:noFill/>
          </a:ln>
        </p:spPr>
      </p:pic>
      <p:cxnSp>
        <p:nvCxnSpPr>
          <p:cNvPr id="133" name="Google Shape;133;p26"/>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34" name="Google Shape;134;p26"/>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35" name="Google Shape;135;p26"/>
          <p:cNvSpPr txBox="1">
            <a:spLocks noGrp="1"/>
          </p:cNvSpPr>
          <p:nvPr>
            <p:ph type="body" idx="1"/>
          </p:nvPr>
        </p:nvSpPr>
        <p:spPr>
          <a:xfrm>
            <a:off x="310675" y="1187325"/>
            <a:ext cx="3912300" cy="34074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SzPts val="1400"/>
              <a:buFont typeface="Open Sans SemiBold"/>
              <a:buChar char="●"/>
              <a:defRPr>
                <a:latin typeface="Open Sans SemiBold"/>
                <a:ea typeface="Open Sans SemiBold"/>
                <a:cs typeface="Open Sans SemiBold"/>
                <a:sym typeface="Open Sans SemiBold"/>
              </a:defRPr>
            </a:lvl1pPr>
            <a:lvl2pPr marL="914400" lvl="1"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Bullets + Header" type="twoColTx">
  <p:cSld name="TITLE_AND_TWO_COLUMNS">
    <p:spTree>
      <p:nvGrpSpPr>
        <p:cNvPr id="1" name="Shape 136"/>
        <p:cNvGrpSpPr/>
        <p:nvPr/>
      </p:nvGrpSpPr>
      <p:grpSpPr>
        <a:xfrm>
          <a:off x="0" y="0"/>
          <a:ext cx="0" cy="0"/>
          <a:chOff x="0" y="0"/>
          <a:chExt cx="0" cy="0"/>
        </a:xfrm>
      </p:grpSpPr>
      <p:sp>
        <p:nvSpPr>
          <p:cNvPr id="137" name="Google Shape;137;p27"/>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7"/>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 name="Google Shape;139;p27"/>
          <p:cNvSpPr txBox="1">
            <a:spLocks noGrp="1"/>
          </p:cNvSpPr>
          <p:nvPr>
            <p:ph type="subTitle" idx="1"/>
          </p:nvPr>
        </p:nvSpPr>
        <p:spPr>
          <a:xfrm>
            <a:off x="4512614" y="1103875"/>
            <a:ext cx="3538200" cy="5061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27"/>
          <p:cNvSpPr txBox="1">
            <a:spLocks noGrp="1"/>
          </p:cNvSpPr>
          <p:nvPr>
            <p:ph type="subTitle" idx="2"/>
          </p:nvPr>
        </p:nvSpPr>
        <p:spPr>
          <a:xfrm>
            <a:off x="356125" y="1103875"/>
            <a:ext cx="3538200" cy="5061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 name="Google Shape;141;p27"/>
          <p:cNvSpPr txBox="1">
            <a:spLocks noGrp="1"/>
          </p:cNvSpPr>
          <p:nvPr>
            <p:ph type="body" idx="3"/>
          </p:nvPr>
        </p:nvSpPr>
        <p:spPr>
          <a:xfrm>
            <a:off x="356125" y="1684225"/>
            <a:ext cx="3846600" cy="34074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SzPts val="1400"/>
              <a:buFont typeface="Open Sans SemiBold"/>
              <a:buChar char="●"/>
              <a:defRPr>
                <a:latin typeface="Open Sans SemiBold"/>
                <a:ea typeface="Open Sans SemiBold"/>
                <a:cs typeface="Open Sans SemiBold"/>
                <a:sym typeface="Open Sans SemiBold"/>
              </a:defRPr>
            </a:lvl1pPr>
            <a:lvl2pPr marL="914400" lvl="1"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sp>
        <p:nvSpPr>
          <p:cNvPr id="142" name="Google Shape;142;p27"/>
          <p:cNvSpPr txBox="1">
            <a:spLocks noGrp="1"/>
          </p:cNvSpPr>
          <p:nvPr>
            <p:ph type="body" idx="4"/>
          </p:nvPr>
        </p:nvSpPr>
        <p:spPr>
          <a:xfrm>
            <a:off x="4512625" y="1686175"/>
            <a:ext cx="3846600" cy="34074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SzPts val="1400"/>
              <a:buFont typeface="Open Sans SemiBold"/>
              <a:buChar char="●"/>
              <a:defRPr>
                <a:latin typeface="Open Sans SemiBold"/>
                <a:ea typeface="Open Sans SemiBold"/>
                <a:cs typeface="Open Sans SemiBold"/>
                <a:sym typeface="Open Sans SemiBold"/>
              </a:defRPr>
            </a:lvl1pPr>
            <a:lvl2pPr marL="914400" lvl="1"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pic>
        <p:nvPicPr>
          <p:cNvPr id="143" name="Google Shape;143;p27"/>
          <p:cNvPicPr preferRelativeResize="0"/>
          <p:nvPr/>
        </p:nvPicPr>
        <p:blipFill rotWithShape="1">
          <a:blip r:embed="rId2">
            <a:alphaModFix/>
          </a:blip>
          <a:srcRect/>
          <a:stretch/>
        </p:blipFill>
        <p:spPr>
          <a:xfrm>
            <a:off x="8195015" y="366400"/>
            <a:ext cx="500400" cy="300900"/>
          </a:xfrm>
          <a:prstGeom prst="rect">
            <a:avLst/>
          </a:prstGeom>
          <a:noFill/>
          <a:ln>
            <a:noFill/>
          </a:ln>
        </p:spPr>
      </p:pic>
      <p:cxnSp>
        <p:nvCxnSpPr>
          <p:cNvPr id="144" name="Google Shape;144;p27"/>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45" name="Google Shape;145;p27"/>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 Bullets + Headers">
  <p:cSld name="TITLE_AND_TWO_COLUMNS_2">
    <p:spTree>
      <p:nvGrpSpPr>
        <p:cNvPr id="1" name="Shape 146"/>
        <p:cNvGrpSpPr/>
        <p:nvPr/>
      </p:nvGrpSpPr>
      <p:grpSpPr>
        <a:xfrm>
          <a:off x="0" y="0"/>
          <a:ext cx="0" cy="0"/>
          <a:chOff x="0" y="0"/>
          <a:chExt cx="0" cy="0"/>
        </a:xfrm>
      </p:grpSpPr>
      <p:sp>
        <p:nvSpPr>
          <p:cNvPr id="147" name="Google Shape;147;p28"/>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8"/>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28"/>
          <p:cNvSpPr txBox="1">
            <a:spLocks noGrp="1"/>
          </p:cNvSpPr>
          <p:nvPr>
            <p:ph type="subTitle" idx="1"/>
          </p:nvPr>
        </p:nvSpPr>
        <p:spPr>
          <a:xfrm>
            <a:off x="3078538" y="1180075"/>
            <a:ext cx="2317500" cy="5061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8"/>
          <p:cNvSpPr txBox="1">
            <a:spLocks noGrp="1"/>
          </p:cNvSpPr>
          <p:nvPr>
            <p:ph type="subTitle" idx="2"/>
          </p:nvPr>
        </p:nvSpPr>
        <p:spPr>
          <a:xfrm>
            <a:off x="356125" y="1180075"/>
            <a:ext cx="2317500" cy="5061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8"/>
          <p:cNvSpPr txBox="1">
            <a:spLocks noGrp="1"/>
          </p:cNvSpPr>
          <p:nvPr>
            <p:ph type="body" idx="3"/>
          </p:nvPr>
        </p:nvSpPr>
        <p:spPr>
          <a:xfrm>
            <a:off x="356125" y="1684225"/>
            <a:ext cx="2519400" cy="29790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SzPts val="1400"/>
              <a:buFont typeface="Open Sans Light"/>
              <a:buChar char="●"/>
              <a:defRPr>
                <a:latin typeface="Open Sans Light"/>
                <a:ea typeface="Open Sans Light"/>
                <a:cs typeface="Open Sans Light"/>
                <a:sym typeface="Open Sans Light"/>
              </a:defRPr>
            </a:lvl1pPr>
            <a:lvl2pPr marL="914400" lvl="1"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sp>
        <p:nvSpPr>
          <p:cNvPr id="152" name="Google Shape;152;p28"/>
          <p:cNvSpPr txBox="1">
            <a:spLocks noGrp="1"/>
          </p:cNvSpPr>
          <p:nvPr>
            <p:ph type="body" idx="4"/>
          </p:nvPr>
        </p:nvSpPr>
        <p:spPr>
          <a:xfrm>
            <a:off x="3078550" y="1686175"/>
            <a:ext cx="2519400" cy="29790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SzPts val="1400"/>
              <a:buFont typeface="Open Sans Light"/>
              <a:buChar char="●"/>
              <a:defRPr>
                <a:latin typeface="Open Sans Light"/>
                <a:ea typeface="Open Sans Light"/>
                <a:cs typeface="Open Sans Light"/>
                <a:sym typeface="Open Sans Light"/>
              </a:defRPr>
            </a:lvl1pPr>
            <a:lvl2pPr marL="914400" lvl="1"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pic>
        <p:nvPicPr>
          <p:cNvPr id="153" name="Google Shape;153;p28"/>
          <p:cNvPicPr preferRelativeResize="0"/>
          <p:nvPr/>
        </p:nvPicPr>
        <p:blipFill rotWithShape="1">
          <a:blip r:embed="rId2">
            <a:alphaModFix/>
          </a:blip>
          <a:srcRect/>
          <a:stretch/>
        </p:blipFill>
        <p:spPr>
          <a:xfrm>
            <a:off x="8195015" y="366400"/>
            <a:ext cx="500400" cy="300900"/>
          </a:xfrm>
          <a:prstGeom prst="rect">
            <a:avLst/>
          </a:prstGeom>
          <a:noFill/>
          <a:ln>
            <a:noFill/>
          </a:ln>
        </p:spPr>
      </p:pic>
      <p:cxnSp>
        <p:nvCxnSpPr>
          <p:cNvPr id="154" name="Google Shape;154;p28"/>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55" name="Google Shape;155;p28"/>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56" name="Google Shape;156;p28"/>
          <p:cNvSpPr txBox="1">
            <a:spLocks noGrp="1"/>
          </p:cNvSpPr>
          <p:nvPr>
            <p:ph type="subTitle" idx="5"/>
          </p:nvPr>
        </p:nvSpPr>
        <p:spPr>
          <a:xfrm>
            <a:off x="5800963" y="1180075"/>
            <a:ext cx="2317500" cy="5061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8"/>
          <p:cNvSpPr txBox="1">
            <a:spLocks noGrp="1"/>
          </p:cNvSpPr>
          <p:nvPr>
            <p:ph type="body" idx="6"/>
          </p:nvPr>
        </p:nvSpPr>
        <p:spPr>
          <a:xfrm>
            <a:off x="5800975" y="1686175"/>
            <a:ext cx="2519400" cy="29790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SzPts val="1400"/>
              <a:buFont typeface="Open Sans Light"/>
              <a:buChar char="●"/>
              <a:defRPr>
                <a:latin typeface="Open Sans Light"/>
                <a:ea typeface="Open Sans Light"/>
                <a:cs typeface="Open Sans Light"/>
                <a:sym typeface="Open Sans Light"/>
              </a:defRPr>
            </a:lvl1pPr>
            <a:lvl2pPr marL="914400" lvl="1"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 Bullets + Headers + Image">
  <p:cSld name="TITLE_AND_TWO_COLUMNS_2_1">
    <p:spTree>
      <p:nvGrpSpPr>
        <p:cNvPr id="1" name="Shape 158"/>
        <p:cNvGrpSpPr/>
        <p:nvPr/>
      </p:nvGrpSpPr>
      <p:grpSpPr>
        <a:xfrm>
          <a:off x="0" y="0"/>
          <a:ext cx="0" cy="0"/>
          <a:chOff x="0" y="0"/>
          <a:chExt cx="0" cy="0"/>
        </a:xfrm>
      </p:grpSpPr>
      <p:sp>
        <p:nvSpPr>
          <p:cNvPr id="159" name="Google Shape;159;p29"/>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0" name="Google Shape;160;p29"/>
          <p:cNvSpPr txBox="1">
            <a:spLocks noGrp="1"/>
          </p:cNvSpPr>
          <p:nvPr>
            <p:ph type="title"/>
          </p:nvPr>
        </p:nvSpPr>
        <p:spPr>
          <a:xfrm>
            <a:off x="310675" y="311750"/>
            <a:ext cx="7729200" cy="5061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3200">
                <a:solidFill>
                  <a:srgbClr val="AD182B"/>
                </a:solidFill>
                <a:latin typeface="Alegreya Sans Medium"/>
                <a:ea typeface="Alegreya Sans Medium"/>
                <a:cs typeface="Alegreya Sans Medium"/>
                <a:sym typeface="Alegreya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 name="Google Shape;161;p29"/>
          <p:cNvSpPr txBox="1">
            <a:spLocks noGrp="1"/>
          </p:cNvSpPr>
          <p:nvPr>
            <p:ph type="subTitle" idx="1"/>
          </p:nvPr>
        </p:nvSpPr>
        <p:spPr>
          <a:xfrm>
            <a:off x="3078213" y="2378850"/>
            <a:ext cx="2317500" cy="4365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 name="Google Shape;162;p29"/>
          <p:cNvSpPr txBox="1">
            <a:spLocks noGrp="1"/>
          </p:cNvSpPr>
          <p:nvPr>
            <p:ph type="subTitle" idx="2"/>
          </p:nvPr>
        </p:nvSpPr>
        <p:spPr>
          <a:xfrm>
            <a:off x="355800" y="2378850"/>
            <a:ext cx="2317500" cy="4365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 name="Google Shape;163;p29"/>
          <p:cNvSpPr txBox="1">
            <a:spLocks noGrp="1"/>
          </p:cNvSpPr>
          <p:nvPr>
            <p:ph type="body" idx="3"/>
          </p:nvPr>
        </p:nvSpPr>
        <p:spPr>
          <a:xfrm>
            <a:off x="355800" y="2850304"/>
            <a:ext cx="2519400" cy="18111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SzPts val="1400"/>
              <a:buFont typeface="Open Sans Light"/>
              <a:buChar char="●"/>
              <a:defRPr>
                <a:latin typeface="Open Sans Light"/>
                <a:ea typeface="Open Sans Light"/>
                <a:cs typeface="Open Sans Light"/>
                <a:sym typeface="Open Sans Light"/>
              </a:defRPr>
            </a:lvl1pPr>
            <a:lvl2pPr marL="914400" lvl="1"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sp>
        <p:nvSpPr>
          <p:cNvPr id="164" name="Google Shape;164;p29"/>
          <p:cNvSpPr txBox="1">
            <a:spLocks noGrp="1"/>
          </p:cNvSpPr>
          <p:nvPr>
            <p:ph type="body" idx="4"/>
          </p:nvPr>
        </p:nvSpPr>
        <p:spPr>
          <a:xfrm>
            <a:off x="3078225" y="2852117"/>
            <a:ext cx="2519400" cy="18111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SzPts val="1400"/>
              <a:buFont typeface="Open Sans Light"/>
              <a:buChar char="●"/>
              <a:defRPr>
                <a:latin typeface="Open Sans Light"/>
                <a:ea typeface="Open Sans Light"/>
                <a:cs typeface="Open Sans Light"/>
                <a:sym typeface="Open Sans Light"/>
              </a:defRPr>
            </a:lvl1pPr>
            <a:lvl2pPr marL="914400" lvl="1"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pic>
        <p:nvPicPr>
          <p:cNvPr id="165" name="Google Shape;165;p29"/>
          <p:cNvPicPr preferRelativeResize="0"/>
          <p:nvPr/>
        </p:nvPicPr>
        <p:blipFill rotWithShape="1">
          <a:blip r:embed="rId2">
            <a:alphaModFix/>
          </a:blip>
          <a:srcRect/>
          <a:stretch/>
        </p:blipFill>
        <p:spPr>
          <a:xfrm>
            <a:off x="8195015" y="366400"/>
            <a:ext cx="500400" cy="300900"/>
          </a:xfrm>
          <a:prstGeom prst="rect">
            <a:avLst/>
          </a:prstGeom>
          <a:noFill/>
          <a:ln>
            <a:noFill/>
          </a:ln>
        </p:spPr>
      </p:pic>
      <p:cxnSp>
        <p:nvCxnSpPr>
          <p:cNvPr id="166" name="Google Shape;166;p29"/>
          <p:cNvCxnSpPr/>
          <p:nvPr/>
        </p:nvCxnSpPr>
        <p:spPr>
          <a:xfrm rot="10800000">
            <a:off x="0" y="867335"/>
            <a:ext cx="9258300" cy="0"/>
          </a:xfrm>
          <a:prstGeom prst="straightConnector1">
            <a:avLst/>
          </a:prstGeom>
          <a:noFill/>
          <a:ln w="9525" cap="flat" cmpd="sng">
            <a:solidFill>
              <a:srgbClr val="8A9298"/>
            </a:solidFill>
            <a:prstDash val="solid"/>
            <a:miter lim="8000"/>
            <a:headEnd type="none" w="sm" len="sm"/>
            <a:tailEnd type="none" w="sm" len="sm"/>
          </a:ln>
        </p:spPr>
      </p:cxnSp>
      <p:sp>
        <p:nvSpPr>
          <p:cNvPr id="167" name="Google Shape;167;p29"/>
          <p:cNvSpPr/>
          <p:nvPr/>
        </p:nvSpPr>
        <p:spPr>
          <a:xfrm>
            <a:off x="1" y="0"/>
            <a:ext cx="9144000" cy="75000"/>
          </a:xfrm>
          <a:prstGeom prst="rect">
            <a:avLst/>
          </a:prstGeom>
          <a:solidFill>
            <a:srgbClr val="000000"/>
          </a:solidFill>
          <a:ln w="12700" cap="flat" cmpd="sng">
            <a:solidFill>
              <a:srgbClr val="00000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68" name="Google Shape;168;p29"/>
          <p:cNvSpPr txBox="1">
            <a:spLocks noGrp="1"/>
          </p:cNvSpPr>
          <p:nvPr>
            <p:ph type="subTitle" idx="5"/>
          </p:nvPr>
        </p:nvSpPr>
        <p:spPr>
          <a:xfrm>
            <a:off x="5800638" y="2378850"/>
            <a:ext cx="2317500" cy="4365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000">
                <a:solidFill>
                  <a:srgbClr val="770910"/>
                </a:solidFill>
                <a:latin typeface="Alegreya Sans"/>
                <a:ea typeface="Alegreya Sans"/>
                <a:cs typeface="Alegreya Sans"/>
                <a:sym typeface="Alegreya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 name="Google Shape;169;p29"/>
          <p:cNvSpPr txBox="1">
            <a:spLocks noGrp="1"/>
          </p:cNvSpPr>
          <p:nvPr>
            <p:ph type="body" idx="6"/>
          </p:nvPr>
        </p:nvSpPr>
        <p:spPr>
          <a:xfrm>
            <a:off x="5800650" y="2852117"/>
            <a:ext cx="2519400" cy="18111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0"/>
              </a:spcBef>
              <a:spcAft>
                <a:spcPts val="0"/>
              </a:spcAft>
              <a:buSzPts val="1400"/>
              <a:buFont typeface="Open Sans Light"/>
              <a:buChar char="●"/>
              <a:defRPr>
                <a:latin typeface="Open Sans Light"/>
                <a:ea typeface="Open Sans Light"/>
                <a:cs typeface="Open Sans Light"/>
                <a:sym typeface="Open Sans Light"/>
              </a:defRPr>
            </a:lvl1pPr>
            <a:lvl2pPr marL="914400" lvl="1"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rtl="0">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sldNum" idx="12"/>
          </p:nvPr>
        </p:nvSpPr>
        <p:spPr>
          <a:xfrm>
            <a:off x="83200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200">
                <a:solidFill>
                  <a:schemeClr val="dk2"/>
                </a:solidFill>
                <a:latin typeface="Alegreya Sans"/>
                <a:ea typeface="Alegreya Sans"/>
                <a:cs typeface="Alegreya Sans"/>
                <a:sym typeface="Alegreya Sans"/>
              </a:defRPr>
            </a:lvl1pPr>
            <a:lvl2pPr lvl="1" algn="r" rtl="0">
              <a:buNone/>
              <a:defRPr sz="1200">
                <a:solidFill>
                  <a:schemeClr val="dk2"/>
                </a:solidFill>
                <a:latin typeface="Alegreya Sans"/>
                <a:ea typeface="Alegreya Sans"/>
                <a:cs typeface="Alegreya Sans"/>
                <a:sym typeface="Alegreya Sans"/>
              </a:defRPr>
            </a:lvl2pPr>
            <a:lvl3pPr lvl="2" algn="r" rtl="0">
              <a:buNone/>
              <a:defRPr sz="1200">
                <a:solidFill>
                  <a:schemeClr val="dk2"/>
                </a:solidFill>
                <a:latin typeface="Alegreya Sans"/>
                <a:ea typeface="Alegreya Sans"/>
                <a:cs typeface="Alegreya Sans"/>
                <a:sym typeface="Alegreya Sans"/>
              </a:defRPr>
            </a:lvl3pPr>
            <a:lvl4pPr lvl="3" algn="r" rtl="0">
              <a:buNone/>
              <a:defRPr sz="1200">
                <a:solidFill>
                  <a:schemeClr val="dk2"/>
                </a:solidFill>
                <a:latin typeface="Alegreya Sans"/>
                <a:ea typeface="Alegreya Sans"/>
                <a:cs typeface="Alegreya Sans"/>
                <a:sym typeface="Alegreya Sans"/>
              </a:defRPr>
            </a:lvl4pPr>
            <a:lvl5pPr lvl="4" algn="r" rtl="0">
              <a:buNone/>
              <a:defRPr sz="1200">
                <a:solidFill>
                  <a:schemeClr val="dk2"/>
                </a:solidFill>
                <a:latin typeface="Alegreya Sans"/>
                <a:ea typeface="Alegreya Sans"/>
                <a:cs typeface="Alegreya Sans"/>
                <a:sym typeface="Alegreya Sans"/>
              </a:defRPr>
            </a:lvl5pPr>
            <a:lvl6pPr lvl="5" algn="r" rtl="0">
              <a:buNone/>
              <a:defRPr sz="1200">
                <a:solidFill>
                  <a:schemeClr val="dk2"/>
                </a:solidFill>
                <a:latin typeface="Alegreya Sans"/>
                <a:ea typeface="Alegreya Sans"/>
                <a:cs typeface="Alegreya Sans"/>
                <a:sym typeface="Alegreya Sans"/>
              </a:defRPr>
            </a:lvl6pPr>
            <a:lvl7pPr lvl="6" algn="r" rtl="0">
              <a:buNone/>
              <a:defRPr sz="1200">
                <a:solidFill>
                  <a:schemeClr val="dk2"/>
                </a:solidFill>
                <a:latin typeface="Alegreya Sans"/>
                <a:ea typeface="Alegreya Sans"/>
                <a:cs typeface="Alegreya Sans"/>
                <a:sym typeface="Alegreya Sans"/>
              </a:defRPr>
            </a:lvl7pPr>
            <a:lvl8pPr lvl="7" algn="r" rtl="0">
              <a:buNone/>
              <a:defRPr sz="1200">
                <a:solidFill>
                  <a:schemeClr val="dk2"/>
                </a:solidFill>
                <a:latin typeface="Alegreya Sans"/>
                <a:ea typeface="Alegreya Sans"/>
                <a:cs typeface="Alegreya Sans"/>
                <a:sym typeface="Alegreya Sans"/>
              </a:defRPr>
            </a:lvl8pPr>
            <a:lvl9pPr lvl="8" algn="r" rtl="0">
              <a:buNone/>
              <a:defRPr sz="1200">
                <a:solidFill>
                  <a:schemeClr val="dk2"/>
                </a:solidFill>
                <a:latin typeface="Alegreya Sans"/>
                <a:ea typeface="Alegreya Sans"/>
                <a:cs typeface="Alegreya Sans"/>
                <a:sym typeface="Alegreya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tiff"/></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tiff"/><Relationship Id="rId4" Type="http://schemas.openxmlformats.org/officeDocument/2006/relationships/image" Target="../media/image10.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crytic.io/" TargetMode="External"/><Relationship Id="rId3" Type="http://schemas.openxmlformats.org/officeDocument/2006/relationships/hyperlink" Target="https://github.com/crytic/slither" TargetMode="External"/><Relationship Id="rId7" Type="http://schemas.openxmlformats.org/officeDocument/2006/relationships/image" Target="../media/image26.tiff"/><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tiff"/><Relationship Id="rId5" Type="http://schemas.openxmlformats.org/officeDocument/2006/relationships/hyperlink" Target="https://github.com/agroce/universalmutator" TargetMode="External"/><Relationship Id="rId10" Type="http://schemas.openxmlformats.org/officeDocument/2006/relationships/image" Target="../media/image27.tiff"/><Relationship Id="rId4" Type="http://schemas.openxmlformats.org/officeDocument/2006/relationships/hyperlink" Target="https://github.com/crytic/echidna" TargetMode="External"/><Relationship Id="rId9" Type="http://schemas.openxmlformats.org/officeDocument/2006/relationships/hyperlink" Target="https://github.com/crytic"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287" name="Google Shape;287;p43"/>
          <p:cNvSpPr txBox="1">
            <a:spLocks noGrp="1"/>
          </p:cNvSpPr>
          <p:nvPr>
            <p:ph type="subTitle" idx="1"/>
          </p:nvPr>
        </p:nvSpPr>
        <p:spPr>
          <a:xfrm>
            <a:off x="3487119" y="1317500"/>
            <a:ext cx="5300420" cy="2004300"/>
          </a:xfrm>
          <a:prstGeom prst="rect">
            <a:avLst/>
          </a:prstGeom>
        </p:spPr>
        <p:txBody>
          <a:bodyPr spcFirstLastPara="1" wrap="square" lIns="91425" tIns="91425" rIns="91425" bIns="91425" anchor="ctr" anchorCtr="0">
            <a:noAutofit/>
          </a:bodyPr>
          <a:lstStyle/>
          <a:p>
            <a:pPr lvl="0">
              <a:lnSpc>
                <a:spcPct val="103846"/>
              </a:lnSpc>
            </a:pPr>
            <a:r>
              <a:rPr lang="en-US" dirty="0"/>
              <a:t>Who Watches the Watchmen? Using Mutation Testing to Sanity-Check Smart Contract Testing and Analysis</a:t>
            </a:r>
            <a:endParaRPr sz="2400" dirty="0"/>
          </a:p>
        </p:txBody>
      </p:sp>
      <p:sp>
        <p:nvSpPr>
          <p:cNvPr id="288" name="Google Shape;288;p43"/>
          <p:cNvSpPr txBox="1">
            <a:spLocks noGrp="1"/>
          </p:cNvSpPr>
          <p:nvPr>
            <p:ph type="subTitle" idx="2"/>
          </p:nvPr>
        </p:nvSpPr>
        <p:spPr>
          <a:xfrm>
            <a:off x="3770029" y="3746101"/>
            <a:ext cx="4734600" cy="4928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Alex </a:t>
            </a:r>
            <a:r>
              <a:rPr lang="en" dirty="0" err="1"/>
              <a:t>Groce</a:t>
            </a:r>
            <a:r>
              <a:rPr lang="en" dirty="0"/>
              <a:t> (Northern Arizona University)</a:t>
            </a:r>
            <a:endParaRPr dirty="0"/>
          </a:p>
        </p:txBody>
      </p:sp>
      <p:pic>
        <p:nvPicPr>
          <p:cNvPr id="2" name="Picture 1">
            <a:extLst>
              <a:ext uri="{FF2B5EF4-FFF2-40B4-BE49-F238E27FC236}">
                <a16:creationId xmlns:a16="http://schemas.microsoft.com/office/drawing/2014/main" id="{FB7C5F4A-083B-4C44-8518-735815338BE4}"/>
              </a:ext>
            </a:extLst>
          </p:cNvPr>
          <p:cNvPicPr>
            <a:picLocks noChangeAspect="1"/>
          </p:cNvPicPr>
          <p:nvPr/>
        </p:nvPicPr>
        <p:blipFill>
          <a:blip r:embed="rId3"/>
          <a:stretch>
            <a:fillRect/>
          </a:stretch>
        </p:blipFill>
        <p:spPr>
          <a:xfrm>
            <a:off x="1060984" y="3154354"/>
            <a:ext cx="1835198" cy="13029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6" name="Picture 5">
            <a:extLst>
              <a:ext uri="{FF2B5EF4-FFF2-40B4-BE49-F238E27FC236}">
                <a16:creationId xmlns:a16="http://schemas.microsoft.com/office/drawing/2014/main" id="{A2F313E6-41FE-9741-BB0C-37E3F144A3E3}"/>
              </a:ext>
            </a:extLst>
          </p:cNvPr>
          <p:cNvPicPr>
            <a:picLocks noChangeAspect="1"/>
          </p:cNvPicPr>
          <p:nvPr/>
        </p:nvPicPr>
        <p:blipFill>
          <a:blip r:embed="rId3"/>
          <a:stretch>
            <a:fillRect/>
          </a:stretch>
        </p:blipFill>
        <p:spPr>
          <a:xfrm>
            <a:off x="7803285" y="3390202"/>
            <a:ext cx="1282366" cy="974598"/>
          </a:xfrm>
          <a:prstGeom prst="rect">
            <a:avLst/>
          </a:prstGeom>
        </p:spPr>
      </p:pic>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 watches the watchmen?</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dirty="0">
                <a:solidFill>
                  <a:schemeClr val="dk1"/>
                </a:solidFill>
              </a:rPr>
              <a:t>In smart contracts, (the goal is) “code is law”</a:t>
            </a: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If you want other people to accept your contract (interact with it, trust it with their money, etc.) then you need to convince them it does what they think it does</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You will likely show them your test suite, and encourage them to run static analysis tools on the contract; ideally, you show them you have formally proved that the contract satisfies a specification</a:t>
            </a: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You have incentive to construct a misleading specification, just as sometimes a company with clever lawyers may put a loophole in a conventional contract</a:t>
            </a:r>
          </a:p>
          <a:p>
            <a:pPr marL="457200" lvl="0" indent="-381000">
              <a:buClr>
                <a:schemeClr val="dk1"/>
              </a:buClr>
              <a:buSzPts val="2400"/>
              <a:buChar char="●"/>
            </a:pPr>
            <a:endParaRPr lang="en-US" sz="2400" b="1" dirty="0">
              <a:solidFill>
                <a:schemeClr val="dk1"/>
              </a:solidFill>
            </a:endParaRP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pic>
        <p:nvPicPr>
          <p:cNvPr id="4" name="Picture 3">
            <a:extLst>
              <a:ext uri="{FF2B5EF4-FFF2-40B4-BE49-F238E27FC236}">
                <a16:creationId xmlns:a16="http://schemas.microsoft.com/office/drawing/2014/main" id="{29EF0D37-D6D1-2F4E-828F-2F563E7DE27F}"/>
              </a:ext>
            </a:extLst>
          </p:cNvPr>
          <p:cNvPicPr>
            <a:picLocks noChangeAspect="1"/>
          </p:cNvPicPr>
          <p:nvPr/>
        </p:nvPicPr>
        <p:blipFill>
          <a:blip r:embed="rId4"/>
          <a:stretch>
            <a:fillRect/>
          </a:stretch>
        </p:blipFill>
        <p:spPr>
          <a:xfrm>
            <a:off x="7818120" y="1482618"/>
            <a:ext cx="1252698" cy="835132"/>
          </a:xfrm>
          <a:prstGeom prst="rect">
            <a:avLst/>
          </a:prstGeom>
        </p:spPr>
      </p:pic>
      <p:sp>
        <p:nvSpPr>
          <p:cNvPr id="5" name="Rectangle 4">
            <a:extLst>
              <a:ext uri="{FF2B5EF4-FFF2-40B4-BE49-F238E27FC236}">
                <a16:creationId xmlns:a16="http://schemas.microsoft.com/office/drawing/2014/main" id="{3CFF2D19-6C0E-D341-90C2-0A224876D689}"/>
              </a:ext>
            </a:extLst>
          </p:cNvPr>
          <p:cNvSpPr/>
          <p:nvPr/>
        </p:nvSpPr>
        <p:spPr>
          <a:xfrm>
            <a:off x="8150157" y="2567153"/>
            <a:ext cx="5886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321441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we want</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latin typeface="Alegreya Sans"/>
                <a:ea typeface="Alegreya Sans"/>
                <a:cs typeface="Alegreya Sans"/>
                <a:sym typeface="Alegreya Sans"/>
              </a:rPr>
              <a:t>Our goal is a tool or specification that </a:t>
            </a:r>
            <a:r>
              <a:rPr lang="en-US" sz="2400" dirty="0">
                <a:solidFill>
                  <a:schemeClr val="dk1"/>
                </a:solidFill>
              </a:rPr>
              <a:t>constrains the implementation “just enough” to include all correct smart contracts, but no incorrect smart contracts</a:t>
            </a: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We’ll accept some complaints about correct contracts from static analysis, but with too little power to distinguish good and bad, static analysis is useless (a burglar alarm that yells about every moth that passes by isn’t very useful)</a:t>
            </a: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For dynamic analysis and formal verification, we want to completely avoid false positives, without letting any bugs through</a:t>
            </a:r>
          </a:p>
          <a:p>
            <a:pPr marL="457200" lvl="0" indent="-381000">
              <a:buClr>
                <a:schemeClr val="dk1"/>
              </a:buClr>
              <a:buSzPts val="2400"/>
              <a:buChar char="●"/>
            </a:pPr>
            <a:endParaRPr lang="en-US" sz="2400" b="1"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spTree>
    <p:extLst>
      <p:ext uri="{BB962C8B-B14F-4D97-AF65-F5344CB8AC3E}">
        <p14:creationId xmlns:p14="http://schemas.microsoft.com/office/powerpoint/2010/main" val="196759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we want</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76200" lvl="0" algn="l" rtl="0">
              <a:spcBef>
                <a:spcPts val="0"/>
              </a:spcBef>
              <a:spcAft>
                <a:spcPts val="0"/>
              </a:spcAft>
              <a:buClr>
                <a:schemeClr val="dk1"/>
              </a:buClr>
              <a:buSzPts val="2400"/>
            </a:pPr>
            <a:endParaRPr lang="en-US" sz="2000" dirty="0">
              <a:solidFill>
                <a:schemeClr val="dk1"/>
              </a:solidFill>
              <a:latin typeface="Alegreya Sans"/>
              <a:ea typeface="Alegreya Sans"/>
              <a:cs typeface="Alegreya Sans"/>
              <a:sym typeface="Alegreya Sans"/>
            </a:endParaRPr>
          </a:p>
          <a:p>
            <a:pPr marL="457200" lvl="0" indent="-381000">
              <a:buClr>
                <a:schemeClr val="dk1"/>
              </a:buClr>
              <a:buSzPts val="2400"/>
              <a:buChar char="●"/>
            </a:pPr>
            <a:endParaRPr lang="en-US" sz="2400" b="1"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sp>
        <p:nvSpPr>
          <p:cNvPr id="2" name="Oval 1">
            <a:extLst>
              <a:ext uri="{FF2B5EF4-FFF2-40B4-BE49-F238E27FC236}">
                <a16:creationId xmlns:a16="http://schemas.microsoft.com/office/drawing/2014/main" id="{25B47581-17F2-D849-A6C2-2A5B8E328C12}"/>
              </a:ext>
            </a:extLst>
          </p:cNvPr>
          <p:cNvSpPr/>
          <p:nvPr/>
        </p:nvSpPr>
        <p:spPr>
          <a:xfrm>
            <a:off x="2017163" y="983643"/>
            <a:ext cx="3879941" cy="38763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All Possible Smart Contracts</a:t>
            </a:r>
          </a:p>
        </p:txBody>
      </p:sp>
      <p:sp>
        <p:nvSpPr>
          <p:cNvPr id="6" name="Oval 5">
            <a:extLst>
              <a:ext uri="{FF2B5EF4-FFF2-40B4-BE49-F238E27FC236}">
                <a16:creationId xmlns:a16="http://schemas.microsoft.com/office/drawing/2014/main" id="{5028D067-9485-604E-8473-AC96CBF885FF}"/>
              </a:ext>
            </a:extLst>
          </p:cNvPr>
          <p:cNvSpPr/>
          <p:nvPr/>
        </p:nvSpPr>
        <p:spPr>
          <a:xfrm>
            <a:off x="3438145" y="2075689"/>
            <a:ext cx="2081008" cy="208388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Allowed Smart Contracts</a:t>
            </a:r>
          </a:p>
        </p:txBody>
      </p:sp>
      <p:sp>
        <p:nvSpPr>
          <p:cNvPr id="7" name="Oval 6">
            <a:extLst>
              <a:ext uri="{FF2B5EF4-FFF2-40B4-BE49-F238E27FC236}">
                <a16:creationId xmlns:a16="http://schemas.microsoft.com/office/drawing/2014/main" id="{F8FB1EDB-9847-2542-867F-F62A85680E6A}"/>
              </a:ext>
            </a:extLst>
          </p:cNvPr>
          <p:cNvSpPr/>
          <p:nvPr/>
        </p:nvSpPr>
        <p:spPr>
          <a:xfrm>
            <a:off x="3982211" y="2921830"/>
            <a:ext cx="1179576" cy="117957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dirty="0"/>
              <a:t>Correct Contracts</a:t>
            </a:r>
          </a:p>
        </p:txBody>
      </p:sp>
      <p:sp>
        <p:nvSpPr>
          <p:cNvPr id="3" name="Left-Right Arrow 2">
            <a:extLst>
              <a:ext uri="{FF2B5EF4-FFF2-40B4-BE49-F238E27FC236}">
                <a16:creationId xmlns:a16="http://schemas.microsoft.com/office/drawing/2014/main" id="{14E90FC9-4021-7840-9BBA-2F85239080CC}"/>
              </a:ext>
            </a:extLst>
          </p:cNvPr>
          <p:cNvSpPr/>
          <p:nvPr/>
        </p:nvSpPr>
        <p:spPr>
          <a:xfrm>
            <a:off x="2017163" y="2921830"/>
            <a:ext cx="1420982" cy="27432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a:extLst>
              <a:ext uri="{FF2B5EF4-FFF2-40B4-BE49-F238E27FC236}">
                <a16:creationId xmlns:a16="http://schemas.microsoft.com/office/drawing/2014/main" id="{B6C267A2-123B-6440-A542-055B2CF889CA}"/>
              </a:ext>
            </a:extLst>
          </p:cNvPr>
          <p:cNvSpPr/>
          <p:nvPr/>
        </p:nvSpPr>
        <p:spPr>
          <a:xfrm>
            <a:off x="3492765" y="3237298"/>
            <a:ext cx="495462" cy="27432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764164-E460-CE40-91B3-E58B1D53C11E}"/>
              </a:ext>
            </a:extLst>
          </p:cNvPr>
          <p:cNvSpPr txBox="1"/>
          <p:nvPr/>
        </p:nvSpPr>
        <p:spPr>
          <a:xfrm>
            <a:off x="417663" y="2921830"/>
            <a:ext cx="1617751" cy="307777"/>
          </a:xfrm>
          <a:prstGeom prst="rect">
            <a:avLst/>
          </a:prstGeom>
          <a:noFill/>
        </p:spPr>
        <p:txBody>
          <a:bodyPr wrap="none" rtlCol="0">
            <a:spAutoFit/>
          </a:bodyPr>
          <a:lstStyle/>
          <a:p>
            <a:r>
              <a:rPr lang="en-US" dirty="0"/>
              <a:t>Maximize this gap</a:t>
            </a:r>
          </a:p>
        </p:txBody>
      </p:sp>
      <p:sp>
        <p:nvSpPr>
          <p:cNvPr id="12" name="TextBox 11">
            <a:extLst>
              <a:ext uri="{FF2B5EF4-FFF2-40B4-BE49-F238E27FC236}">
                <a16:creationId xmlns:a16="http://schemas.microsoft.com/office/drawing/2014/main" id="{44B665F3-0482-9A48-A805-72028D661289}"/>
              </a:ext>
            </a:extLst>
          </p:cNvPr>
          <p:cNvSpPr txBox="1"/>
          <p:nvPr/>
        </p:nvSpPr>
        <p:spPr>
          <a:xfrm>
            <a:off x="2330785" y="3498734"/>
            <a:ext cx="1568058" cy="307777"/>
          </a:xfrm>
          <a:prstGeom prst="rect">
            <a:avLst/>
          </a:prstGeom>
          <a:noFill/>
        </p:spPr>
        <p:txBody>
          <a:bodyPr wrap="none" rtlCol="0">
            <a:spAutoFit/>
          </a:bodyPr>
          <a:lstStyle/>
          <a:p>
            <a:r>
              <a:rPr lang="en-US" dirty="0"/>
              <a:t>Minimize this gap</a:t>
            </a:r>
          </a:p>
        </p:txBody>
      </p:sp>
    </p:spTree>
    <p:extLst>
      <p:ext uri="{BB962C8B-B14F-4D97-AF65-F5344CB8AC3E}">
        <p14:creationId xmlns:p14="http://schemas.microsoft.com/office/powerpoint/2010/main" val="31662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9" grpId="0" animBg="1"/>
      <p:bldP spid="4"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do we do this?</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76200" lvl="0" algn="l" rtl="0">
              <a:spcBef>
                <a:spcPts val="0"/>
              </a:spcBef>
              <a:spcAft>
                <a:spcPts val="0"/>
              </a:spcAft>
              <a:buClr>
                <a:schemeClr val="dk1"/>
              </a:buClr>
              <a:buSzPts val="2400"/>
            </a:pPr>
            <a:endParaRPr lang="en-US" sz="2000" dirty="0">
              <a:solidFill>
                <a:schemeClr val="dk1"/>
              </a:solidFill>
              <a:latin typeface="Alegreya Sans"/>
              <a:ea typeface="Alegreya Sans"/>
              <a:cs typeface="Alegreya Sans"/>
              <a:sym typeface="Alegreya Sans"/>
            </a:endParaRPr>
          </a:p>
          <a:p>
            <a:pPr marL="457200" lvl="0" indent="-381000">
              <a:buClr>
                <a:schemeClr val="dk1"/>
              </a:buClr>
              <a:buSzPts val="2400"/>
              <a:buChar char="●"/>
            </a:pPr>
            <a:endParaRPr lang="en-US" sz="2400" b="1"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sp>
        <p:nvSpPr>
          <p:cNvPr id="2" name="Oval 1">
            <a:extLst>
              <a:ext uri="{FF2B5EF4-FFF2-40B4-BE49-F238E27FC236}">
                <a16:creationId xmlns:a16="http://schemas.microsoft.com/office/drawing/2014/main" id="{25B47581-17F2-D849-A6C2-2A5B8E328C12}"/>
              </a:ext>
            </a:extLst>
          </p:cNvPr>
          <p:cNvSpPr/>
          <p:nvPr/>
        </p:nvSpPr>
        <p:spPr>
          <a:xfrm>
            <a:off x="2017163" y="983643"/>
            <a:ext cx="3879941" cy="38763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All Possible Smart Contracts</a:t>
            </a:r>
          </a:p>
        </p:txBody>
      </p:sp>
      <p:sp>
        <p:nvSpPr>
          <p:cNvPr id="6" name="Oval 5">
            <a:extLst>
              <a:ext uri="{FF2B5EF4-FFF2-40B4-BE49-F238E27FC236}">
                <a16:creationId xmlns:a16="http://schemas.microsoft.com/office/drawing/2014/main" id="{5028D067-9485-604E-8473-AC96CBF885FF}"/>
              </a:ext>
            </a:extLst>
          </p:cNvPr>
          <p:cNvSpPr/>
          <p:nvPr/>
        </p:nvSpPr>
        <p:spPr>
          <a:xfrm>
            <a:off x="3438145" y="2075689"/>
            <a:ext cx="2081008" cy="208388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Allowed Smart Contracts</a:t>
            </a:r>
          </a:p>
        </p:txBody>
      </p:sp>
      <p:sp>
        <p:nvSpPr>
          <p:cNvPr id="7" name="Oval 6">
            <a:extLst>
              <a:ext uri="{FF2B5EF4-FFF2-40B4-BE49-F238E27FC236}">
                <a16:creationId xmlns:a16="http://schemas.microsoft.com/office/drawing/2014/main" id="{F8FB1EDB-9847-2542-867F-F62A85680E6A}"/>
              </a:ext>
            </a:extLst>
          </p:cNvPr>
          <p:cNvSpPr/>
          <p:nvPr/>
        </p:nvSpPr>
        <p:spPr>
          <a:xfrm>
            <a:off x="3982211" y="2921830"/>
            <a:ext cx="1179576" cy="117957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dirty="0"/>
              <a:t>Correct Contracts</a:t>
            </a:r>
          </a:p>
        </p:txBody>
      </p:sp>
      <p:sp>
        <p:nvSpPr>
          <p:cNvPr id="3" name="Left-Right Arrow 2">
            <a:extLst>
              <a:ext uri="{FF2B5EF4-FFF2-40B4-BE49-F238E27FC236}">
                <a16:creationId xmlns:a16="http://schemas.microsoft.com/office/drawing/2014/main" id="{14E90FC9-4021-7840-9BBA-2F85239080CC}"/>
              </a:ext>
            </a:extLst>
          </p:cNvPr>
          <p:cNvSpPr/>
          <p:nvPr/>
        </p:nvSpPr>
        <p:spPr>
          <a:xfrm>
            <a:off x="2017163" y="2921830"/>
            <a:ext cx="1420982" cy="27432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764164-E460-CE40-91B3-E58B1D53C11E}"/>
              </a:ext>
            </a:extLst>
          </p:cNvPr>
          <p:cNvSpPr txBox="1"/>
          <p:nvPr/>
        </p:nvSpPr>
        <p:spPr>
          <a:xfrm>
            <a:off x="417663" y="2921830"/>
            <a:ext cx="1617751" cy="307777"/>
          </a:xfrm>
          <a:prstGeom prst="rect">
            <a:avLst/>
          </a:prstGeom>
          <a:noFill/>
        </p:spPr>
        <p:txBody>
          <a:bodyPr wrap="none" rtlCol="0">
            <a:spAutoFit/>
          </a:bodyPr>
          <a:lstStyle/>
          <a:p>
            <a:r>
              <a:rPr lang="en-US" dirty="0"/>
              <a:t>Maximize this gap</a:t>
            </a:r>
          </a:p>
        </p:txBody>
      </p:sp>
      <p:sp>
        <p:nvSpPr>
          <p:cNvPr id="12" name="TextBox 11">
            <a:extLst>
              <a:ext uri="{FF2B5EF4-FFF2-40B4-BE49-F238E27FC236}">
                <a16:creationId xmlns:a16="http://schemas.microsoft.com/office/drawing/2014/main" id="{44B665F3-0482-9A48-A805-72028D661289}"/>
              </a:ext>
            </a:extLst>
          </p:cNvPr>
          <p:cNvSpPr txBox="1"/>
          <p:nvPr/>
        </p:nvSpPr>
        <p:spPr>
          <a:xfrm>
            <a:off x="2330785" y="3498734"/>
            <a:ext cx="1568058" cy="307777"/>
          </a:xfrm>
          <a:prstGeom prst="rect">
            <a:avLst/>
          </a:prstGeom>
          <a:noFill/>
        </p:spPr>
        <p:txBody>
          <a:bodyPr wrap="none" rtlCol="0">
            <a:spAutoFit/>
          </a:bodyPr>
          <a:lstStyle/>
          <a:p>
            <a:r>
              <a:rPr lang="en-US" dirty="0"/>
              <a:t>Minimize this gap</a:t>
            </a:r>
          </a:p>
        </p:txBody>
      </p:sp>
      <p:sp>
        <p:nvSpPr>
          <p:cNvPr id="5" name="TextBox 4">
            <a:extLst>
              <a:ext uri="{FF2B5EF4-FFF2-40B4-BE49-F238E27FC236}">
                <a16:creationId xmlns:a16="http://schemas.microsoft.com/office/drawing/2014/main" id="{97DCE29F-C916-8746-8E93-223DF5B0468C}"/>
              </a:ext>
            </a:extLst>
          </p:cNvPr>
          <p:cNvSpPr txBox="1"/>
          <p:nvPr/>
        </p:nvSpPr>
        <p:spPr>
          <a:xfrm>
            <a:off x="6556248" y="2075689"/>
            <a:ext cx="2005677" cy="523220"/>
          </a:xfrm>
          <a:prstGeom prst="rect">
            <a:avLst/>
          </a:prstGeom>
          <a:noFill/>
        </p:spPr>
        <p:txBody>
          <a:bodyPr wrap="none" rtlCol="0">
            <a:spAutoFit/>
          </a:bodyPr>
          <a:lstStyle/>
          <a:p>
            <a:r>
              <a:rPr lang="en-US" dirty="0"/>
              <a:t>Analogous to the goals</a:t>
            </a:r>
            <a:br>
              <a:rPr lang="en-US" dirty="0"/>
            </a:br>
            <a:r>
              <a:rPr lang="en-US" dirty="0"/>
              <a:t>of science itself:</a:t>
            </a:r>
          </a:p>
        </p:txBody>
      </p:sp>
      <p:sp>
        <p:nvSpPr>
          <p:cNvPr id="19" name="Oval 18">
            <a:extLst>
              <a:ext uri="{FF2B5EF4-FFF2-40B4-BE49-F238E27FC236}">
                <a16:creationId xmlns:a16="http://schemas.microsoft.com/office/drawing/2014/main" id="{783A1F9E-9FFD-7548-8372-45DE441B0BD5}"/>
              </a:ext>
            </a:extLst>
          </p:cNvPr>
          <p:cNvSpPr/>
          <p:nvPr/>
        </p:nvSpPr>
        <p:spPr>
          <a:xfrm>
            <a:off x="6480537" y="2693731"/>
            <a:ext cx="2150661" cy="21487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All Possible Worlds</a:t>
            </a:r>
          </a:p>
        </p:txBody>
      </p:sp>
      <p:sp>
        <p:nvSpPr>
          <p:cNvPr id="20" name="Oval 19">
            <a:extLst>
              <a:ext uri="{FF2B5EF4-FFF2-40B4-BE49-F238E27FC236}">
                <a16:creationId xmlns:a16="http://schemas.microsoft.com/office/drawing/2014/main" id="{2EF773A2-2BDA-BF4A-8616-99284420F510}"/>
              </a:ext>
            </a:extLst>
          </p:cNvPr>
          <p:cNvSpPr/>
          <p:nvPr/>
        </p:nvSpPr>
        <p:spPr>
          <a:xfrm>
            <a:off x="7203775" y="3511618"/>
            <a:ext cx="1153508" cy="115514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Theory</a:t>
            </a:r>
          </a:p>
        </p:txBody>
      </p:sp>
      <p:sp>
        <p:nvSpPr>
          <p:cNvPr id="21" name="Oval 20">
            <a:extLst>
              <a:ext uri="{FF2B5EF4-FFF2-40B4-BE49-F238E27FC236}">
                <a16:creationId xmlns:a16="http://schemas.microsoft.com/office/drawing/2014/main" id="{68C5009A-C25A-A94C-BCEF-F4ECFA989BEA}"/>
              </a:ext>
            </a:extLst>
          </p:cNvPr>
          <p:cNvSpPr/>
          <p:nvPr/>
        </p:nvSpPr>
        <p:spPr>
          <a:xfrm>
            <a:off x="7515303" y="3958545"/>
            <a:ext cx="653842" cy="65386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800" dirty="0"/>
              <a:t>Our World</a:t>
            </a:r>
          </a:p>
        </p:txBody>
      </p:sp>
      <p:sp>
        <p:nvSpPr>
          <p:cNvPr id="22" name="Left-Right Arrow 21">
            <a:extLst>
              <a:ext uri="{FF2B5EF4-FFF2-40B4-BE49-F238E27FC236}">
                <a16:creationId xmlns:a16="http://schemas.microsoft.com/office/drawing/2014/main" id="{EBC9C291-F873-5749-AF5D-4171577667E1}"/>
              </a:ext>
            </a:extLst>
          </p:cNvPr>
          <p:cNvSpPr/>
          <p:nvPr/>
        </p:nvSpPr>
        <p:spPr>
          <a:xfrm>
            <a:off x="3492765" y="3237298"/>
            <a:ext cx="495462" cy="27432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24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Popper’s theory of falsification</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latin typeface="Alegreya Sans"/>
                <a:ea typeface="Alegreya Sans"/>
                <a:cs typeface="Alegreya Sans"/>
                <a:sym typeface="Alegreya Sans"/>
              </a:rPr>
              <a:t>If our goal is similar to that of the scientific enterprise, we can ask “how does science try to do this?”</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Karl Popper suggested that it is via </a:t>
            </a:r>
            <a:r>
              <a:rPr lang="en-US" sz="2000" i="1" dirty="0">
                <a:solidFill>
                  <a:schemeClr val="dk1"/>
                </a:solidFill>
                <a:latin typeface="Alegreya Sans"/>
                <a:ea typeface="Alegreya Sans"/>
                <a:cs typeface="Alegreya Sans"/>
                <a:sym typeface="Alegreya Sans"/>
              </a:rPr>
              <a:t>falsification</a:t>
            </a: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A theory is scientific to the extent that there are experiments that could show the theory is incorrect</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It is always provisional, but more solid the more potentially falsifying experiments it has survived</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In addition to theory </a:t>
            </a:r>
            <a:r>
              <a:rPr lang="en-US" sz="2000" i="1" dirty="0">
                <a:solidFill>
                  <a:schemeClr val="dk1"/>
                </a:solidFill>
                <a:latin typeface="Alegreya Sans"/>
                <a:ea typeface="Alegreya Sans"/>
                <a:cs typeface="Alegreya Sans"/>
                <a:sym typeface="Alegreya Sans"/>
              </a:rPr>
              <a:t>generation</a:t>
            </a:r>
            <a:r>
              <a:rPr lang="en-US" sz="2000" dirty="0">
                <a:solidFill>
                  <a:schemeClr val="dk1"/>
                </a:solidFill>
                <a:latin typeface="Alegreya Sans"/>
                <a:ea typeface="Alegreya Sans"/>
                <a:cs typeface="Alegreya Sans"/>
                <a:sym typeface="Alegreya Sans"/>
              </a:rPr>
              <a:t>, then, science is a process of repeated, serious, </a:t>
            </a:r>
            <a:r>
              <a:rPr lang="en-US" sz="2000" i="1" dirty="0">
                <a:solidFill>
                  <a:schemeClr val="dk1"/>
                </a:solidFill>
                <a:latin typeface="Alegreya Sans"/>
                <a:ea typeface="Alegreya Sans"/>
                <a:cs typeface="Alegreya Sans"/>
                <a:sym typeface="Alegreya Sans"/>
              </a:rPr>
              <a:t>falsification attempts</a:t>
            </a: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In broad outlines this approach dates back to Sir Francis Bacon</a:t>
            </a:r>
          </a:p>
          <a:p>
            <a:pPr marL="457200" lvl="0" indent="-381000">
              <a:buClr>
                <a:schemeClr val="dk1"/>
              </a:buClr>
              <a:buSzPts val="2400"/>
              <a:buChar char="●"/>
            </a:pPr>
            <a:endParaRPr lang="en-US" sz="2400" b="1"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pic>
        <p:nvPicPr>
          <p:cNvPr id="2" name="Picture 1">
            <a:extLst>
              <a:ext uri="{FF2B5EF4-FFF2-40B4-BE49-F238E27FC236}">
                <a16:creationId xmlns:a16="http://schemas.microsoft.com/office/drawing/2014/main" id="{A71BE4BE-695F-EC44-A98F-2807321A4890}"/>
              </a:ext>
            </a:extLst>
          </p:cNvPr>
          <p:cNvPicPr>
            <a:picLocks noChangeAspect="1"/>
          </p:cNvPicPr>
          <p:nvPr/>
        </p:nvPicPr>
        <p:blipFill>
          <a:blip r:embed="rId3"/>
          <a:stretch>
            <a:fillRect/>
          </a:stretch>
        </p:blipFill>
        <p:spPr>
          <a:xfrm>
            <a:off x="7858191" y="1086700"/>
            <a:ext cx="1147563" cy="1495044"/>
          </a:xfrm>
          <a:prstGeom prst="rect">
            <a:avLst/>
          </a:prstGeom>
        </p:spPr>
      </p:pic>
      <p:pic>
        <p:nvPicPr>
          <p:cNvPr id="3" name="Picture 2">
            <a:extLst>
              <a:ext uri="{FF2B5EF4-FFF2-40B4-BE49-F238E27FC236}">
                <a16:creationId xmlns:a16="http://schemas.microsoft.com/office/drawing/2014/main" id="{7BDC1A16-1A4E-4640-8E2B-41CF87EBCE9A}"/>
              </a:ext>
            </a:extLst>
          </p:cNvPr>
          <p:cNvPicPr>
            <a:picLocks noChangeAspect="1"/>
          </p:cNvPicPr>
          <p:nvPr/>
        </p:nvPicPr>
        <p:blipFill>
          <a:blip r:embed="rId4"/>
          <a:stretch>
            <a:fillRect/>
          </a:stretch>
        </p:blipFill>
        <p:spPr>
          <a:xfrm>
            <a:off x="7529678" y="3803965"/>
            <a:ext cx="902294" cy="1067714"/>
          </a:xfrm>
          <a:prstGeom prst="rect">
            <a:avLst/>
          </a:prstGeom>
        </p:spPr>
      </p:pic>
    </p:spTree>
    <p:extLst>
      <p:ext uri="{BB962C8B-B14F-4D97-AF65-F5344CB8AC3E}">
        <p14:creationId xmlns:p14="http://schemas.microsoft.com/office/powerpoint/2010/main" val="1214343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Falsification and software verification</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buClr>
                <a:schemeClr val="dk1"/>
              </a:buClr>
              <a:buSzPts val="2400"/>
              <a:buChar char="●"/>
            </a:pPr>
            <a:r>
              <a:rPr lang="en-US" sz="2400" i="1" dirty="0">
                <a:solidFill>
                  <a:schemeClr val="dk1"/>
                </a:solidFill>
              </a:rPr>
              <a:t>Alex </a:t>
            </a:r>
            <a:r>
              <a:rPr lang="en-US" sz="2400" i="1" dirty="0" err="1">
                <a:solidFill>
                  <a:schemeClr val="dk1"/>
                </a:solidFill>
              </a:rPr>
              <a:t>Groce</a:t>
            </a:r>
            <a:r>
              <a:rPr lang="en-US" sz="2400" i="1" dirty="0">
                <a:solidFill>
                  <a:schemeClr val="dk1"/>
                </a:solidFill>
              </a:rPr>
              <a:t>, Iftekhar Ahmed, Carlos Jensen, Paul E. McKenney, and Josie Holmes:  How verified (or tested) is my code? Falsification-driven verification and testing. Automated Software Engineering 25(4): 917-960 (2018)</a:t>
            </a:r>
            <a:endParaRPr lang="en-US" sz="2000" i="1"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Uses program mutants to produce many variations of a program</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The verification or testing is evaluated in terms of how many of these </a:t>
            </a:r>
            <a:r>
              <a:rPr lang="en-US" sz="2000" i="1" dirty="0">
                <a:solidFill>
                  <a:schemeClr val="dk1"/>
                </a:solidFill>
                <a:latin typeface="Alegreya Sans"/>
                <a:ea typeface="Alegreya Sans"/>
                <a:cs typeface="Alegreya Sans"/>
                <a:sym typeface="Alegreya Sans"/>
              </a:rPr>
              <a:t>mutants</a:t>
            </a:r>
            <a:r>
              <a:rPr lang="en-US" sz="2000" dirty="0">
                <a:solidFill>
                  <a:schemeClr val="dk1"/>
                </a:solidFill>
                <a:latin typeface="Alegreya Sans"/>
                <a:ea typeface="Alegreya Sans"/>
                <a:cs typeface="Alegreya Sans"/>
                <a:sym typeface="Alegreya Sans"/>
              </a:rPr>
              <a:t> the analysis can rule out as incorrect: how many possible worlds the theory rejects</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Used to find bugs in the Linux kernel and a Python file system</a:t>
            </a:r>
          </a:p>
          <a:p>
            <a:pPr marL="76200" lvl="0">
              <a:buClr>
                <a:schemeClr val="dk1"/>
              </a:buClr>
              <a:buSzPts val="2400"/>
            </a:pPr>
            <a:endParaRPr lang="en-US" sz="2400" b="1"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pic>
        <p:nvPicPr>
          <p:cNvPr id="2" name="Picture 1">
            <a:extLst>
              <a:ext uri="{FF2B5EF4-FFF2-40B4-BE49-F238E27FC236}">
                <a16:creationId xmlns:a16="http://schemas.microsoft.com/office/drawing/2014/main" id="{A71BE4BE-695F-EC44-A98F-2807321A4890}"/>
              </a:ext>
            </a:extLst>
          </p:cNvPr>
          <p:cNvPicPr>
            <a:picLocks noChangeAspect="1"/>
          </p:cNvPicPr>
          <p:nvPr/>
        </p:nvPicPr>
        <p:blipFill>
          <a:blip r:embed="rId3"/>
          <a:stretch>
            <a:fillRect/>
          </a:stretch>
        </p:blipFill>
        <p:spPr>
          <a:xfrm>
            <a:off x="7812471" y="3016084"/>
            <a:ext cx="1147563" cy="1495044"/>
          </a:xfrm>
          <a:prstGeom prst="rect">
            <a:avLst/>
          </a:prstGeom>
        </p:spPr>
      </p:pic>
    </p:spTree>
    <p:extLst>
      <p:ext uri="{BB962C8B-B14F-4D97-AF65-F5344CB8AC3E}">
        <p14:creationId xmlns:p14="http://schemas.microsoft.com/office/powerpoint/2010/main" val="2466874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 mutants</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r>
              <a:rPr lang="en-US" sz="3000" dirty="0"/>
              <a:t>Mutant: small modification of a program, intended to represent a plausible bug:</a:t>
            </a:r>
          </a:p>
          <a:p>
            <a:pPr lvl="1"/>
            <a:r>
              <a:rPr lang="en-US" sz="2700" dirty="0"/>
              <a:t>E.g., </a:t>
            </a:r>
            <a:r>
              <a:rPr lang="en-US" sz="2700" dirty="0">
                <a:latin typeface="Lucida Console" panose="020B0609040504020204" pitchFamily="49" charset="0"/>
              </a:rPr>
              <a:t>if (x == 3) { </a:t>
            </a:r>
            <a:r>
              <a:rPr lang="en-US" sz="2700" dirty="0"/>
              <a:t>becomes:</a:t>
            </a:r>
            <a:endParaRPr lang="en-US" sz="2700" dirty="0">
              <a:latin typeface="Lucida Console" panose="020B0609040504020204" pitchFamily="49" charset="0"/>
            </a:endParaRPr>
          </a:p>
          <a:p>
            <a:pPr lvl="2"/>
            <a:r>
              <a:rPr lang="en-US" sz="2400" dirty="0">
                <a:latin typeface="Lucida Console" panose="020B0609040504020204" pitchFamily="49" charset="0"/>
              </a:rPr>
              <a:t>    if (x != 3) {</a:t>
            </a:r>
          </a:p>
          <a:p>
            <a:pPr lvl="2"/>
            <a:r>
              <a:rPr lang="en-US" sz="2400" dirty="0">
                <a:latin typeface="Lucida Console" panose="020B0609040504020204" pitchFamily="49" charset="0"/>
              </a:rPr>
              <a:t>    if (x == 4) {</a:t>
            </a:r>
          </a:p>
          <a:p>
            <a:pPr lvl="2"/>
            <a:r>
              <a:rPr lang="en-US" sz="2400" dirty="0">
                <a:latin typeface="Lucida Console" panose="020B0609040504020204" pitchFamily="49" charset="0"/>
              </a:rPr>
              <a:t>    if (x == 2) {</a:t>
            </a:r>
          </a:p>
          <a:p>
            <a:pPr lvl="2"/>
            <a:r>
              <a:rPr lang="en-US" sz="2400" dirty="0">
                <a:latin typeface="Lucida Console" panose="020B0609040504020204" pitchFamily="49" charset="0"/>
              </a:rPr>
              <a:t>    if (x &gt; 3) { </a:t>
            </a:r>
          </a:p>
          <a:p>
            <a:pPr lvl="2"/>
            <a:r>
              <a:rPr lang="en-US" sz="2400" dirty="0">
                <a:latin typeface="Lucida Console" panose="020B0609040504020204" pitchFamily="49" charset="0"/>
              </a:rPr>
              <a:t>    …</a:t>
            </a:r>
          </a:p>
        </p:txBody>
      </p:sp>
      <p:pic>
        <p:nvPicPr>
          <p:cNvPr id="5" name="Picture 4">
            <a:extLst>
              <a:ext uri="{FF2B5EF4-FFF2-40B4-BE49-F238E27FC236}">
                <a16:creationId xmlns:a16="http://schemas.microsoft.com/office/drawing/2014/main" id="{11935741-CAEB-5045-9A27-E271ECA4EC23}"/>
              </a:ext>
            </a:extLst>
          </p:cNvPr>
          <p:cNvPicPr>
            <a:picLocks noChangeAspect="1"/>
          </p:cNvPicPr>
          <p:nvPr/>
        </p:nvPicPr>
        <p:blipFill>
          <a:blip r:embed="rId3"/>
          <a:stretch>
            <a:fillRect/>
          </a:stretch>
        </p:blipFill>
        <p:spPr>
          <a:xfrm>
            <a:off x="4385120" y="2571750"/>
            <a:ext cx="2589117" cy="2353743"/>
          </a:xfrm>
          <a:prstGeom prst="rect">
            <a:avLst/>
          </a:prstGeom>
        </p:spPr>
      </p:pic>
      <p:sp>
        <p:nvSpPr>
          <p:cNvPr id="2" name="TextBox 1">
            <a:extLst>
              <a:ext uri="{FF2B5EF4-FFF2-40B4-BE49-F238E27FC236}">
                <a16:creationId xmlns:a16="http://schemas.microsoft.com/office/drawing/2014/main" id="{E59F236C-DD5A-8E41-B703-80BB2341DE28}"/>
              </a:ext>
            </a:extLst>
          </p:cNvPr>
          <p:cNvSpPr txBox="1"/>
          <p:nvPr/>
        </p:nvSpPr>
        <p:spPr>
          <a:xfrm>
            <a:off x="7310318" y="2148840"/>
            <a:ext cx="1558440" cy="1815882"/>
          </a:xfrm>
          <a:prstGeom prst="rect">
            <a:avLst/>
          </a:prstGeom>
          <a:noFill/>
        </p:spPr>
        <p:txBody>
          <a:bodyPr wrap="none" rtlCol="0">
            <a:spAutoFit/>
          </a:bodyPr>
          <a:lstStyle/>
          <a:p>
            <a:r>
              <a:rPr lang="en-US" i="1" dirty="0"/>
              <a:t>Assumption:</a:t>
            </a:r>
          </a:p>
          <a:p>
            <a:endParaRPr lang="en-US" dirty="0"/>
          </a:p>
          <a:p>
            <a:r>
              <a:rPr lang="en-US" dirty="0"/>
              <a:t>If a program/</a:t>
            </a:r>
            <a:br>
              <a:rPr lang="en-US" dirty="0"/>
            </a:br>
            <a:r>
              <a:rPr lang="en-US" dirty="0"/>
              <a:t>smart contract</a:t>
            </a:r>
            <a:br>
              <a:rPr lang="en-US" dirty="0"/>
            </a:br>
            <a:r>
              <a:rPr lang="en-US" dirty="0"/>
              <a:t>is correct, most</a:t>
            </a:r>
            <a:br>
              <a:rPr lang="en-US" dirty="0"/>
            </a:br>
            <a:r>
              <a:rPr lang="en-US" dirty="0"/>
              <a:t>random changes</a:t>
            </a:r>
            <a:br>
              <a:rPr lang="en-US" dirty="0"/>
            </a:br>
            <a:r>
              <a:rPr lang="en-US" dirty="0"/>
              <a:t>to it will introduce</a:t>
            </a:r>
            <a:br>
              <a:rPr lang="en-US" dirty="0"/>
            </a:br>
            <a:r>
              <a:rPr lang="en-US" dirty="0"/>
              <a:t>a bug!</a:t>
            </a:r>
          </a:p>
        </p:txBody>
      </p:sp>
    </p:spTree>
    <p:extLst>
      <p:ext uri="{BB962C8B-B14F-4D97-AF65-F5344CB8AC3E}">
        <p14:creationId xmlns:p14="http://schemas.microsoft.com/office/powerpoint/2010/main" val="1671633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Falsification and software verification</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buClr>
                <a:schemeClr val="dk1"/>
              </a:buClr>
              <a:buSzPts val="2400"/>
              <a:buChar char="●"/>
            </a:pPr>
            <a:r>
              <a:rPr lang="en-US" sz="2400" b="1" dirty="0">
                <a:solidFill>
                  <a:schemeClr val="dk1"/>
                </a:solidFill>
              </a:rPr>
              <a:t>The process:</a:t>
            </a:r>
            <a:endParaRPr lang="en-US" sz="2000" b="1"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1016000" marR="0" lvl="1" indent="-457200" algn="l" rtl="0">
              <a:lnSpc>
                <a:spcPct val="100000"/>
              </a:lnSpc>
              <a:spcBef>
                <a:spcPts val="0"/>
              </a:spcBef>
              <a:spcAft>
                <a:spcPts val="0"/>
              </a:spcAft>
              <a:buClr>
                <a:schemeClr val="dk1"/>
              </a:buClr>
              <a:buSzPts val="2000"/>
              <a:buFont typeface="+mj-lt"/>
              <a:buAutoNum type="arabicPeriod"/>
            </a:pPr>
            <a:r>
              <a:rPr lang="en-US" sz="2000" dirty="0">
                <a:solidFill>
                  <a:schemeClr val="dk1"/>
                </a:solidFill>
                <a:latin typeface="Alegreya Sans"/>
                <a:ea typeface="Alegreya Sans"/>
                <a:cs typeface="Alegreya Sans"/>
                <a:sym typeface="Alegreya Sans"/>
              </a:rPr>
              <a:t>Run your analysis on the system</a:t>
            </a:r>
          </a:p>
          <a:p>
            <a:pPr marL="1016000" marR="0" lvl="1" indent="-457200" algn="l" rtl="0">
              <a:lnSpc>
                <a:spcPct val="100000"/>
              </a:lnSpc>
              <a:spcBef>
                <a:spcPts val="0"/>
              </a:spcBef>
              <a:spcAft>
                <a:spcPts val="0"/>
              </a:spcAft>
              <a:buClr>
                <a:schemeClr val="dk1"/>
              </a:buClr>
              <a:buSzPts val="2000"/>
              <a:buFont typeface="+mj-lt"/>
              <a:buAutoNum type="arabicPeriod"/>
            </a:pPr>
            <a:r>
              <a:rPr lang="en-US" sz="2000" dirty="0">
                <a:solidFill>
                  <a:schemeClr val="dk1"/>
                </a:solidFill>
                <a:latin typeface="Alegreya Sans"/>
                <a:ea typeface="Alegreya Sans"/>
                <a:cs typeface="Alegreya Sans"/>
                <a:sym typeface="Alegreya Sans"/>
              </a:rPr>
              <a:t>Run the analysis on all </a:t>
            </a:r>
            <a:r>
              <a:rPr lang="en-US" sz="2000" i="1" dirty="0">
                <a:solidFill>
                  <a:schemeClr val="dk1"/>
                </a:solidFill>
                <a:latin typeface="Alegreya Sans"/>
                <a:ea typeface="Alegreya Sans"/>
                <a:cs typeface="Alegreya Sans"/>
                <a:sym typeface="Alegreya Sans"/>
              </a:rPr>
              <a:t>mutants</a:t>
            </a:r>
            <a:r>
              <a:rPr lang="en-US" sz="2000" dirty="0">
                <a:solidFill>
                  <a:schemeClr val="dk1"/>
                </a:solidFill>
                <a:latin typeface="Alegreya Sans"/>
                <a:ea typeface="Alegreya Sans"/>
                <a:cs typeface="Alegreya Sans"/>
                <a:sym typeface="Alegreya Sans"/>
              </a:rPr>
              <a:t> of the system</a:t>
            </a:r>
          </a:p>
          <a:p>
            <a:pPr marL="1016000" marR="0" lvl="1" indent="-457200" algn="l" rtl="0">
              <a:lnSpc>
                <a:spcPct val="100000"/>
              </a:lnSpc>
              <a:spcBef>
                <a:spcPts val="0"/>
              </a:spcBef>
              <a:spcAft>
                <a:spcPts val="0"/>
              </a:spcAft>
              <a:buClr>
                <a:schemeClr val="dk1"/>
              </a:buClr>
              <a:buSzPts val="2000"/>
              <a:buFont typeface="+mj-lt"/>
              <a:buAutoNum type="arabicPeriod"/>
            </a:pPr>
            <a:r>
              <a:rPr lang="en-US" sz="2000" dirty="0">
                <a:solidFill>
                  <a:schemeClr val="dk1"/>
                </a:solidFill>
                <a:latin typeface="Alegreya Sans"/>
                <a:ea typeface="Alegreya Sans"/>
                <a:cs typeface="Alegreya Sans"/>
                <a:sym typeface="Alegreya Sans"/>
              </a:rPr>
              <a:t>Examine the mutants the analysis does not mark as incorrect</a:t>
            </a:r>
          </a:p>
          <a:p>
            <a:pPr marL="1016000" marR="0" lvl="1" indent="-457200" algn="l" rtl="0">
              <a:lnSpc>
                <a:spcPct val="100000"/>
              </a:lnSpc>
              <a:spcBef>
                <a:spcPts val="0"/>
              </a:spcBef>
              <a:spcAft>
                <a:spcPts val="0"/>
              </a:spcAft>
              <a:buClr>
                <a:schemeClr val="dk1"/>
              </a:buClr>
              <a:buSzPts val="2000"/>
              <a:buFont typeface="+mj-lt"/>
              <a:buAutoNum type="arabicPeriod"/>
            </a:pPr>
            <a:r>
              <a:rPr lang="en-US" sz="2000" dirty="0">
                <a:solidFill>
                  <a:schemeClr val="dk1"/>
                </a:solidFill>
                <a:latin typeface="Alegreya Sans"/>
                <a:ea typeface="Alegreya Sans"/>
                <a:cs typeface="Alegreya Sans"/>
                <a:sym typeface="Alegreya Sans"/>
              </a:rPr>
              <a:t>Revise your analysis (specification or static analysis tool) to do a better job of ruling out incorrect contracts</a:t>
            </a:r>
          </a:p>
          <a:p>
            <a:pPr marL="1016000" marR="0" lvl="1" indent="-457200" algn="l" rtl="0">
              <a:lnSpc>
                <a:spcPct val="100000"/>
              </a:lnSpc>
              <a:spcBef>
                <a:spcPts val="0"/>
              </a:spcBef>
              <a:spcAft>
                <a:spcPts val="0"/>
              </a:spcAft>
              <a:buClr>
                <a:schemeClr val="dk1"/>
              </a:buClr>
              <a:buSzPts val="2000"/>
              <a:buFont typeface="+mj-lt"/>
              <a:buAutoNum type="arabicPeriod"/>
            </a:pPr>
            <a:r>
              <a:rPr lang="en-US" sz="2000" dirty="0">
                <a:solidFill>
                  <a:schemeClr val="dk1"/>
                </a:solidFill>
                <a:latin typeface="Alegreya Sans"/>
                <a:ea typeface="Alegreya Sans"/>
                <a:cs typeface="Alegreya Sans"/>
                <a:sym typeface="Alegreya Sans"/>
              </a:rPr>
              <a:t>Repeat from the top until you are satisfied </a:t>
            </a:r>
          </a:p>
          <a:p>
            <a:pPr marL="76200" lvl="0">
              <a:buClr>
                <a:schemeClr val="dk1"/>
              </a:buClr>
              <a:buSzPts val="2400"/>
            </a:pPr>
            <a:endParaRPr lang="en-US" sz="2400" b="1"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pic>
        <p:nvPicPr>
          <p:cNvPr id="6" name="Picture 5">
            <a:extLst>
              <a:ext uri="{FF2B5EF4-FFF2-40B4-BE49-F238E27FC236}">
                <a16:creationId xmlns:a16="http://schemas.microsoft.com/office/drawing/2014/main" id="{DF6434F2-2D6A-884D-AB68-612A441C3F23}"/>
              </a:ext>
            </a:extLst>
          </p:cNvPr>
          <p:cNvPicPr>
            <a:picLocks noChangeAspect="1"/>
          </p:cNvPicPr>
          <p:nvPr/>
        </p:nvPicPr>
        <p:blipFill>
          <a:blip r:embed="rId3"/>
          <a:stretch>
            <a:fillRect/>
          </a:stretch>
        </p:blipFill>
        <p:spPr>
          <a:xfrm>
            <a:off x="5796713" y="3152398"/>
            <a:ext cx="648656" cy="708996"/>
          </a:xfrm>
          <a:prstGeom prst="rect">
            <a:avLst/>
          </a:prstGeom>
        </p:spPr>
      </p:pic>
      <p:cxnSp>
        <p:nvCxnSpPr>
          <p:cNvPr id="4" name="Straight Arrow Connector 3">
            <a:extLst>
              <a:ext uri="{FF2B5EF4-FFF2-40B4-BE49-F238E27FC236}">
                <a16:creationId xmlns:a16="http://schemas.microsoft.com/office/drawing/2014/main" id="{37766C86-0962-4548-9411-02AB077CF5BA}"/>
              </a:ext>
            </a:extLst>
          </p:cNvPr>
          <p:cNvCxnSpPr>
            <a:cxnSpLocks/>
          </p:cNvCxnSpPr>
          <p:nvPr/>
        </p:nvCxnSpPr>
        <p:spPr>
          <a:xfrm>
            <a:off x="6543823" y="3506896"/>
            <a:ext cx="1182857" cy="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9588A6A-F9F0-154D-AE36-A17C1BEFEB44}"/>
              </a:ext>
            </a:extLst>
          </p:cNvPr>
          <p:cNvSpPr txBox="1"/>
          <p:nvPr/>
        </p:nvSpPr>
        <p:spPr>
          <a:xfrm>
            <a:off x="6602632" y="3149461"/>
            <a:ext cx="1210588" cy="307777"/>
          </a:xfrm>
          <a:prstGeom prst="rect">
            <a:avLst/>
          </a:prstGeom>
          <a:noFill/>
        </p:spPr>
        <p:txBody>
          <a:bodyPr wrap="none" rtlCol="0">
            <a:spAutoFit/>
          </a:bodyPr>
          <a:lstStyle/>
          <a:p>
            <a:r>
              <a:rPr lang="en-US" dirty="0"/>
              <a:t>Run analysis</a:t>
            </a:r>
          </a:p>
        </p:txBody>
      </p:sp>
      <p:sp>
        <p:nvSpPr>
          <p:cNvPr id="7" name="Rectangle 6">
            <a:extLst>
              <a:ext uri="{FF2B5EF4-FFF2-40B4-BE49-F238E27FC236}">
                <a16:creationId xmlns:a16="http://schemas.microsoft.com/office/drawing/2014/main" id="{ED4664A2-6AA0-3245-BD5D-C36AB4E1D8AF}"/>
              </a:ext>
            </a:extLst>
          </p:cNvPr>
          <p:cNvSpPr/>
          <p:nvPr/>
        </p:nvSpPr>
        <p:spPr>
          <a:xfrm>
            <a:off x="7938021" y="3089287"/>
            <a:ext cx="99978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of surviving mutants</a:t>
            </a:r>
          </a:p>
        </p:txBody>
      </p:sp>
      <p:cxnSp>
        <p:nvCxnSpPr>
          <p:cNvPr id="9" name="Straight Arrow Connector 8">
            <a:extLst>
              <a:ext uri="{FF2B5EF4-FFF2-40B4-BE49-F238E27FC236}">
                <a16:creationId xmlns:a16="http://schemas.microsoft.com/office/drawing/2014/main" id="{666A7485-F7B0-1843-9D59-05CC35C6D7C5}"/>
              </a:ext>
            </a:extLst>
          </p:cNvPr>
          <p:cNvCxnSpPr>
            <a:cxnSpLocks/>
          </p:cNvCxnSpPr>
          <p:nvPr/>
        </p:nvCxnSpPr>
        <p:spPr>
          <a:xfrm flipH="1">
            <a:off x="7365190" y="4106503"/>
            <a:ext cx="1147874" cy="576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D4B3092-2420-4145-85B8-62858D5DFCDC}"/>
              </a:ext>
            </a:extLst>
          </p:cNvPr>
          <p:cNvSpPr txBox="1"/>
          <p:nvPr/>
        </p:nvSpPr>
        <p:spPr>
          <a:xfrm>
            <a:off x="7536029" y="4267954"/>
            <a:ext cx="1568058" cy="307777"/>
          </a:xfrm>
          <a:prstGeom prst="rect">
            <a:avLst/>
          </a:prstGeom>
          <a:noFill/>
        </p:spPr>
        <p:txBody>
          <a:bodyPr wrap="none" rtlCol="0">
            <a:spAutoFit/>
          </a:bodyPr>
          <a:lstStyle/>
          <a:p>
            <a:r>
              <a:rPr lang="en-US" dirty="0"/>
              <a:t>Examine mutants</a:t>
            </a:r>
          </a:p>
        </p:txBody>
      </p:sp>
      <p:pic>
        <p:nvPicPr>
          <p:cNvPr id="12" name="Picture 11">
            <a:extLst>
              <a:ext uri="{FF2B5EF4-FFF2-40B4-BE49-F238E27FC236}">
                <a16:creationId xmlns:a16="http://schemas.microsoft.com/office/drawing/2014/main" id="{4CB0921F-8538-BD42-9391-6C632841D652}"/>
              </a:ext>
            </a:extLst>
          </p:cNvPr>
          <p:cNvPicPr>
            <a:picLocks noChangeAspect="1"/>
          </p:cNvPicPr>
          <p:nvPr/>
        </p:nvPicPr>
        <p:blipFill>
          <a:blip r:embed="rId4"/>
          <a:stretch>
            <a:fillRect/>
          </a:stretch>
        </p:blipFill>
        <p:spPr>
          <a:xfrm>
            <a:off x="6500296" y="4116494"/>
            <a:ext cx="950314" cy="950314"/>
          </a:xfrm>
          <a:prstGeom prst="rect">
            <a:avLst/>
          </a:prstGeom>
        </p:spPr>
      </p:pic>
      <p:sp>
        <p:nvSpPr>
          <p:cNvPr id="14" name="TextBox 13">
            <a:extLst>
              <a:ext uri="{FF2B5EF4-FFF2-40B4-BE49-F238E27FC236}">
                <a16:creationId xmlns:a16="http://schemas.microsoft.com/office/drawing/2014/main" id="{A30B4C33-E67C-124E-B65D-C8BC4BE40A9C}"/>
              </a:ext>
            </a:extLst>
          </p:cNvPr>
          <p:cNvSpPr txBox="1"/>
          <p:nvPr/>
        </p:nvSpPr>
        <p:spPr>
          <a:xfrm>
            <a:off x="5283542" y="4509518"/>
            <a:ext cx="1260281" cy="523220"/>
          </a:xfrm>
          <a:prstGeom prst="rect">
            <a:avLst/>
          </a:prstGeom>
          <a:noFill/>
        </p:spPr>
        <p:txBody>
          <a:bodyPr wrap="none" rtlCol="0">
            <a:spAutoFit/>
          </a:bodyPr>
          <a:lstStyle/>
          <a:p>
            <a:r>
              <a:rPr lang="en-US" dirty="0"/>
              <a:t>Revise</a:t>
            </a:r>
            <a:br>
              <a:rPr lang="en-US" dirty="0"/>
            </a:br>
            <a:r>
              <a:rPr lang="en-US" dirty="0"/>
              <a:t>analysis/spec</a:t>
            </a:r>
          </a:p>
        </p:txBody>
      </p:sp>
      <p:cxnSp>
        <p:nvCxnSpPr>
          <p:cNvPr id="18" name="Curved Connector 17">
            <a:extLst>
              <a:ext uri="{FF2B5EF4-FFF2-40B4-BE49-F238E27FC236}">
                <a16:creationId xmlns:a16="http://schemas.microsoft.com/office/drawing/2014/main" id="{940EF294-23A2-FE44-88F5-AC941E7F131E}"/>
              </a:ext>
            </a:extLst>
          </p:cNvPr>
          <p:cNvCxnSpPr/>
          <p:nvPr/>
        </p:nvCxnSpPr>
        <p:spPr>
          <a:xfrm rot="16200000" flipV="1">
            <a:off x="5873219" y="4035573"/>
            <a:ext cx="472507" cy="391579"/>
          </a:xfrm>
          <a:prstGeom prst="curvedConnector3">
            <a:avLst>
              <a:gd name="adj1" fmla="val -31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984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Difficulties in falsification-driven analysis</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latin typeface="Alegreya Sans"/>
                <a:ea typeface="Alegreya Sans"/>
                <a:cs typeface="Alegreya Sans"/>
                <a:sym typeface="Alegreya Sans"/>
              </a:rPr>
              <a:t>There are some serious limitations here:</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The process requires extensive human effort: a human has to examine every single mutant that the analysis does not detect</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Many of these mutants are very similar</a:t>
            </a: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Does not really scale to large software systems because of this extensive human effort</a:t>
            </a: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If the analysis is expensive (dynamic analysis often is, formal verification almost always is) then the process requires running that expensive analysis on a vast number of mutants – doesn’t even scale in computing terms, not just human terms</a:t>
            </a:r>
          </a:p>
          <a:p>
            <a:pPr marL="457200" lvl="0" indent="-381000">
              <a:buClr>
                <a:schemeClr val="dk1"/>
              </a:buClr>
              <a:buSzPts val="2400"/>
              <a:buChar char="●"/>
            </a:pPr>
            <a:endParaRPr lang="en-US" sz="2400" b="1"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pic>
        <p:nvPicPr>
          <p:cNvPr id="2" name="Picture 1">
            <a:extLst>
              <a:ext uri="{FF2B5EF4-FFF2-40B4-BE49-F238E27FC236}">
                <a16:creationId xmlns:a16="http://schemas.microsoft.com/office/drawing/2014/main" id="{A71BE4BE-695F-EC44-A98F-2807321A4890}"/>
              </a:ext>
            </a:extLst>
          </p:cNvPr>
          <p:cNvPicPr>
            <a:picLocks noChangeAspect="1"/>
          </p:cNvPicPr>
          <p:nvPr/>
        </p:nvPicPr>
        <p:blipFill>
          <a:blip r:embed="rId3"/>
          <a:stretch>
            <a:fillRect/>
          </a:stretch>
        </p:blipFill>
        <p:spPr>
          <a:xfrm>
            <a:off x="7858191" y="1086700"/>
            <a:ext cx="1147563" cy="1495044"/>
          </a:xfrm>
          <a:prstGeom prst="rect">
            <a:avLst/>
          </a:prstGeom>
        </p:spPr>
      </p:pic>
      <p:pic>
        <p:nvPicPr>
          <p:cNvPr id="4" name="Picture 3">
            <a:extLst>
              <a:ext uri="{FF2B5EF4-FFF2-40B4-BE49-F238E27FC236}">
                <a16:creationId xmlns:a16="http://schemas.microsoft.com/office/drawing/2014/main" id="{03E35431-3EE1-AA42-8201-123C80E797D4}"/>
              </a:ext>
            </a:extLst>
          </p:cNvPr>
          <p:cNvPicPr>
            <a:picLocks noChangeAspect="1"/>
          </p:cNvPicPr>
          <p:nvPr/>
        </p:nvPicPr>
        <p:blipFill>
          <a:blip r:embed="rId4"/>
          <a:stretch>
            <a:fillRect/>
          </a:stretch>
        </p:blipFill>
        <p:spPr>
          <a:xfrm>
            <a:off x="7858191" y="2899323"/>
            <a:ext cx="757015" cy="1291590"/>
          </a:xfrm>
          <a:prstGeom prst="rect">
            <a:avLst/>
          </a:prstGeom>
        </p:spPr>
      </p:pic>
    </p:spTree>
    <p:extLst>
      <p:ext uri="{BB962C8B-B14F-4D97-AF65-F5344CB8AC3E}">
        <p14:creationId xmlns:p14="http://schemas.microsoft.com/office/powerpoint/2010/main" val="342789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This talk</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dirty="0">
                <a:solidFill>
                  <a:schemeClr val="dk1"/>
                </a:solidFill>
              </a:rPr>
              <a:t>Looking at all the mutants is too inefficient</a:t>
            </a: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A user wants to quickly see </a:t>
            </a:r>
            <a:r>
              <a:rPr lang="en-US" sz="2000" i="1" dirty="0">
                <a:solidFill>
                  <a:schemeClr val="dk1"/>
                </a:solidFill>
                <a:latin typeface="Alegreya Sans"/>
                <a:ea typeface="Alegreya Sans"/>
                <a:cs typeface="Alegreya Sans"/>
                <a:sym typeface="Alegreya Sans"/>
              </a:rPr>
              <a:t>different</a:t>
            </a:r>
            <a:r>
              <a:rPr lang="en-US" sz="2000" dirty="0">
                <a:solidFill>
                  <a:schemeClr val="dk1"/>
                </a:solidFill>
                <a:latin typeface="Alegreya Sans"/>
                <a:ea typeface="Alegreya Sans"/>
                <a:cs typeface="Alegreya Sans"/>
                <a:sym typeface="Alegreya Sans"/>
              </a:rPr>
              <a:t> mutants that an analysis does not detect, to perform a </a:t>
            </a:r>
            <a:r>
              <a:rPr lang="en-US" sz="2000" i="1" dirty="0">
                <a:solidFill>
                  <a:schemeClr val="dk1"/>
                </a:solidFill>
                <a:latin typeface="Alegreya Sans"/>
                <a:ea typeface="Alegreya Sans"/>
                <a:cs typeface="Alegreya Sans"/>
                <a:sym typeface="Alegreya Sans"/>
              </a:rPr>
              <a:t>triage</a:t>
            </a: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Some mutants are more important than others</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Let users easily specify entire classes of mutants to ignore</a:t>
            </a:r>
          </a:p>
          <a:p>
            <a:pPr marL="457200" lvl="0" indent="-381000">
              <a:buClr>
                <a:schemeClr val="dk1"/>
              </a:buClr>
              <a:buSzPts val="2400"/>
              <a:buChar char="●"/>
            </a:pPr>
            <a:endParaRPr lang="en-US" sz="2400" b="1" dirty="0">
              <a:solidFill>
                <a:schemeClr val="dk1"/>
              </a:solidFill>
            </a:endParaRPr>
          </a:p>
          <a:p>
            <a:pPr marL="457200" lvl="0" indent="-381000">
              <a:buClr>
                <a:schemeClr val="dk1"/>
              </a:buClr>
              <a:buSzPts val="2400"/>
              <a:buChar char="●"/>
            </a:pPr>
            <a:r>
              <a:rPr lang="en-US" sz="2400" b="1" dirty="0">
                <a:solidFill>
                  <a:schemeClr val="dk1"/>
                </a:solidFill>
              </a:rPr>
              <a:t>Smart contracts are special</a:t>
            </a: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Smart contract code is smaller than general-purpose code</a:t>
            </a: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Static analysis tools can detect more bugs without a specification, because smart contracts have a more powerful</a:t>
            </a:r>
            <a:r>
              <a:rPr lang="en-US" sz="2000" i="1" dirty="0">
                <a:solidFill>
                  <a:schemeClr val="dk1"/>
                </a:solidFill>
                <a:latin typeface="Alegreya Sans"/>
                <a:ea typeface="Alegreya Sans"/>
                <a:cs typeface="Alegreya Sans"/>
                <a:sym typeface="Alegreya Sans"/>
              </a:rPr>
              <a:t> implicit specification</a:t>
            </a:r>
            <a:endParaRPr lang="en-US" sz="2000" dirty="0">
              <a:solidFill>
                <a:schemeClr val="dk1"/>
              </a:solidFill>
              <a:latin typeface="Alegreya Sans"/>
              <a:ea typeface="Alegreya Sans"/>
              <a:cs typeface="Alegreya Sans"/>
              <a:sym typeface="Alegreya Sans"/>
            </a:endParaRP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spTree>
    <p:extLst>
      <p:ext uri="{BB962C8B-B14F-4D97-AF65-F5344CB8AC3E}">
        <p14:creationId xmlns:p14="http://schemas.microsoft.com/office/powerpoint/2010/main" val="1649713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First things first</a:t>
            </a:r>
            <a:endParaRPr dirty="0"/>
          </a:p>
        </p:txBody>
      </p:sp>
      <p:pic>
        <p:nvPicPr>
          <p:cNvPr id="5" name="Picture 4">
            <a:extLst>
              <a:ext uri="{FF2B5EF4-FFF2-40B4-BE49-F238E27FC236}">
                <a16:creationId xmlns:a16="http://schemas.microsoft.com/office/drawing/2014/main" id="{DA7D8572-827A-D448-BA2D-AB7BDFFA7B69}"/>
              </a:ext>
            </a:extLst>
          </p:cNvPr>
          <p:cNvPicPr>
            <a:picLocks noChangeAspect="1"/>
          </p:cNvPicPr>
          <p:nvPr/>
        </p:nvPicPr>
        <p:blipFill>
          <a:blip r:embed="rId3"/>
          <a:stretch>
            <a:fillRect/>
          </a:stretch>
        </p:blipFill>
        <p:spPr>
          <a:xfrm>
            <a:off x="1886790" y="1172845"/>
            <a:ext cx="6850668" cy="3490372"/>
          </a:xfrm>
          <a:prstGeom prst="rect">
            <a:avLst/>
          </a:prstGeom>
        </p:spPr>
      </p:pic>
      <p:sp>
        <p:nvSpPr>
          <p:cNvPr id="6" name="Rectangle 5">
            <a:extLst>
              <a:ext uri="{FF2B5EF4-FFF2-40B4-BE49-F238E27FC236}">
                <a16:creationId xmlns:a16="http://schemas.microsoft.com/office/drawing/2014/main" id="{F01DF2B6-96D3-134A-8DDD-EEA594AA686A}"/>
              </a:ext>
            </a:extLst>
          </p:cNvPr>
          <p:cNvSpPr/>
          <p:nvPr/>
        </p:nvSpPr>
        <p:spPr>
          <a:xfrm>
            <a:off x="340450" y="1866515"/>
            <a:ext cx="8463100" cy="1215919"/>
          </a:xfrm>
          <a:prstGeom prst="rect">
            <a:avLst/>
          </a:prstGeom>
          <a:noFill/>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Matt Levine, Money Stuff 3/27/19</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46283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Prioritizing mutants</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latin typeface="Alegreya Sans"/>
                <a:ea typeface="Alegreya Sans"/>
                <a:cs typeface="Alegreya Sans"/>
                <a:sym typeface="Alegreya Sans"/>
              </a:rPr>
              <a:t>Problem </a:t>
            </a:r>
            <a:r>
              <a:rPr lang="en-US" sz="2400" dirty="0">
                <a:solidFill>
                  <a:schemeClr val="dk1"/>
                </a:solidFill>
              </a:rPr>
              <a:t>of</a:t>
            </a:r>
            <a:r>
              <a:rPr lang="en-US" sz="2400" dirty="0">
                <a:solidFill>
                  <a:schemeClr val="dk1"/>
                </a:solidFill>
                <a:latin typeface="Alegreya Sans"/>
                <a:ea typeface="Alegreya Sans"/>
                <a:cs typeface="Alegreya Sans"/>
                <a:sym typeface="Alegreya Sans"/>
              </a:rPr>
              <a:t> prioritizing mutants for a user to examine is similar to a long-studied problem:</a:t>
            </a:r>
            <a:endParaRPr lang="en-US" sz="2000" dirty="0">
              <a:solidFill>
                <a:schemeClr val="dk1"/>
              </a:solidFill>
              <a:latin typeface="Alegreya Sans"/>
              <a:ea typeface="Alegreya Sans"/>
              <a:cs typeface="Alegreya Sans"/>
              <a:sym typeface="Alegreya Sans"/>
            </a:endParaRP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Given a set of failing test cases for a program, prioritize them so that users can quickly see the set of different </a:t>
            </a:r>
            <a:r>
              <a:rPr lang="en-US" sz="2000" i="1" dirty="0">
                <a:solidFill>
                  <a:schemeClr val="dk1"/>
                </a:solidFill>
                <a:latin typeface="Alegreya Sans"/>
                <a:ea typeface="Alegreya Sans"/>
                <a:cs typeface="Alegreya Sans"/>
                <a:sym typeface="Alegreya Sans"/>
              </a:rPr>
              <a:t>bugs</a:t>
            </a:r>
            <a:endParaRPr lang="en-US" sz="2000" dirty="0">
              <a:solidFill>
                <a:schemeClr val="dk1"/>
              </a:solidFill>
              <a:latin typeface="Alegreya Sans"/>
              <a:ea typeface="Alegreya Sans"/>
              <a:cs typeface="Alegreya Sans"/>
              <a:sym typeface="Alegreya Sans"/>
            </a:endParaRPr>
          </a:p>
          <a:p>
            <a:pPr marL="914400" lvl="2"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A weakness in a specification that lets incorrect contracts through is just a </a:t>
            </a:r>
            <a:r>
              <a:rPr lang="en-US" sz="2000" i="1" dirty="0">
                <a:solidFill>
                  <a:schemeClr val="dk1"/>
                </a:solidFill>
                <a:latin typeface="Alegreya Sans"/>
                <a:ea typeface="Alegreya Sans"/>
                <a:cs typeface="Alegreya Sans"/>
                <a:sym typeface="Alegreya Sans"/>
              </a:rPr>
              <a:t>bug in the specification</a:t>
            </a:r>
          </a:p>
          <a:p>
            <a:pPr marL="914400" lvl="2"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So our problem is one of </a:t>
            </a:r>
            <a:r>
              <a:rPr lang="en-US" sz="2000" i="1" dirty="0">
                <a:solidFill>
                  <a:schemeClr val="dk1"/>
                </a:solidFill>
                <a:latin typeface="Alegreya Sans"/>
                <a:ea typeface="Alegreya Sans"/>
                <a:cs typeface="Alegreya Sans"/>
                <a:sym typeface="Alegreya Sans"/>
              </a:rPr>
              <a:t>bug triage</a:t>
            </a:r>
          </a:p>
          <a:p>
            <a:pPr marL="914400" lvl="2" indent="-355600">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lvl="2"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Chen, </a:t>
            </a:r>
            <a:r>
              <a:rPr lang="en-US" sz="2000" dirty="0" err="1">
                <a:solidFill>
                  <a:schemeClr val="dk1"/>
                </a:solidFill>
                <a:latin typeface="Alegreya Sans"/>
                <a:ea typeface="Alegreya Sans"/>
                <a:cs typeface="Alegreya Sans"/>
                <a:sym typeface="Alegreya Sans"/>
              </a:rPr>
              <a:t>Groce</a:t>
            </a:r>
            <a:r>
              <a:rPr lang="en-US" sz="2000" dirty="0">
                <a:solidFill>
                  <a:schemeClr val="dk1"/>
                </a:solidFill>
                <a:latin typeface="Alegreya Sans"/>
                <a:ea typeface="Alegreya Sans"/>
                <a:cs typeface="Alegreya Sans"/>
                <a:sym typeface="Alegreya Sans"/>
              </a:rPr>
              <a:t>, Zhang, Wong, Fern, Eide, and </a:t>
            </a:r>
            <a:r>
              <a:rPr lang="en-US" sz="2000" dirty="0" err="1">
                <a:solidFill>
                  <a:schemeClr val="dk1"/>
                </a:solidFill>
                <a:latin typeface="Alegreya Sans"/>
                <a:ea typeface="Alegreya Sans"/>
                <a:cs typeface="Alegreya Sans"/>
                <a:sym typeface="Alegreya Sans"/>
              </a:rPr>
              <a:t>Regehr</a:t>
            </a:r>
            <a:r>
              <a:rPr lang="en-US" sz="2000" dirty="0">
                <a:solidFill>
                  <a:schemeClr val="dk1"/>
                </a:solidFill>
                <a:latin typeface="Alegreya Sans"/>
                <a:ea typeface="Alegreya Sans"/>
                <a:cs typeface="Alegreya Sans"/>
                <a:sym typeface="Alegreya Sans"/>
              </a:rPr>
              <a:t> PLDI 2013 paper “Taming Compiler </a:t>
            </a:r>
            <a:r>
              <a:rPr lang="en-US" sz="2000" dirty="0" err="1">
                <a:solidFill>
                  <a:schemeClr val="dk1"/>
                </a:solidFill>
                <a:latin typeface="Alegreya Sans"/>
                <a:ea typeface="Alegreya Sans"/>
                <a:cs typeface="Alegreya Sans"/>
                <a:sym typeface="Alegreya Sans"/>
              </a:rPr>
              <a:t>Fuzzers</a:t>
            </a:r>
            <a:r>
              <a:rPr lang="en-US" sz="2000" dirty="0">
                <a:solidFill>
                  <a:schemeClr val="dk1"/>
                </a:solidFill>
                <a:latin typeface="Alegreya Sans"/>
                <a:ea typeface="Alegreya Sans"/>
                <a:cs typeface="Alegreya Sans"/>
                <a:sym typeface="Alegreya Sans"/>
              </a:rPr>
              <a:t>” proposed a useful algorithm for this</a:t>
            </a: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spTree>
    <p:extLst>
      <p:ext uri="{BB962C8B-B14F-4D97-AF65-F5344CB8AC3E}">
        <p14:creationId xmlns:p14="http://schemas.microsoft.com/office/powerpoint/2010/main" val="1780589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CA02B4-BC35-814F-9805-FDB6837E0B18}" type="slidenum">
              <a:rPr lang="en-US" smtClean="0"/>
              <a:t>21</a:t>
            </a:fld>
            <a:endParaRPr lang="en-US"/>
          </a:p>
        </p:txBody>
      </p:sp>
      <p:sp>
        <p:nvSpPr>
          <p:cNvPr id="5" name="Multidocument 4"/>
          <p:cNvSpPr/>
          <p:nvPr/>
        </p:nvSpPr>
        <p:spPr>
          <a:xfrm>
            <a:off x="1515734" y="693742"/>
            <a:ext cx="1294207" cy="1739523"/>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Mutants</a:t>
            </a:r>
          </a:p>
        </p:txBody>
      </p:sp>
      <p:sp>
        <p:nvSpPr>
          <p:cNvPr id="7" name="TextBox 6"/>
          <p:cNvSpPr txBox="1"/>
          <p:nvPr/>
        </p:nvSpPr>
        <p:spPr>
          <a:xfrm>
            <a:off x="2851349" y="1810018"/>
            <a:ext cx="1397744" cy="646331"/>
          </a:xfrm>
          <a:prstGeom prst="rect">
            <a:avLst/>
          </a:prstGeom>
          <a:noFill/>
        </p:spPr>
        <p:txBody>
          <a:bodyPr wrap="square" rtlCol="0">
            <a:spAutoFit/>
          </a:bodyPr>
          <a:lstStyle/>
          <a:p>
            <a:r>
              <a:rPr lang="en-US" sz="1800" dirty="0"/>
              <a:t>Distance Metric</a:t>
            </a:r>
          </a:p>
        </p:txBody>
      </p:sp>
      <p:sp>
        <p:nvSpPr>
          <p:cNvPr id="9" name="Multidocument 8"/>
          <p:cNvSpPr/>
          <p:nvPr/>
        </p:nvSpPr>
        <p:spPr>
          <a:xfrm>
            <a:off x="3897079" y="693742"/>
            <a:ext cx="1263140" cy="1739523"/>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Distance</a:t>
            </a:r>
          </a:p>
        </p:txBody>
      </p:sp>
      <p:sp>
        <p:nvSpPr>
          <p:cNvPr id="11" name="TextBox 10"/>
          <p:cNvSpPr txBox="1"/>
          <p:nvPr/>
        </p:nvSpPr>
        <p:spPr>
          <a:xfrm>
            <a:off x="5118804" y="1758244"/>
            <a:ext cx="1073696" cy="1200329"/>
          </a:xfrm>
          <a:prstGeom prst="rect">
            <a:avLst/>
          </a:prstGeom>
          <a:noFill/>
        </p:spPr>
        <p:txBody>
          <a:bodyPr wrap="square" rtlCol="0">
            <a:spAutoFit/>
          </a:bodyPr>
          <a:lstStyle/>
          <a:p>
            <a:pPr algn="ctr"/>
            <a:r>
              <a:rPr lang="en-US" sz="1800" dirty="0"/>
              <a:t>Furthest Point First (FPF)</a:t>
            </a:r>
          </a:p>
        </p:txBody>
      </p:sp>
      <p:sp>
        <p:nvSpPr>
          <p:cNvPr id="12" name="Multidocument 11"/>
          <p:cNvSpPr/>
          <p:nvPr/>
        </p:nvSpPr>
        <p:spPr>
          <a:xfrm>
            <a:off x="6239649" y="693742"/>
            <a:ext cx="1397744" cy="1739523"/>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Ranked</a:t>
            </a:r>
          </a:p>
          <a:p>
            <a:pPr algn="ctr"/>
            <a:r>
              <a:rPr lang="en-US" sz="2100" dirty="0"/>
              <a:t>Mutants</a:t>
            </a:r>
          </a:p>
        </p:txBody>
      </p:sp>
      <p:sp>
        <p:nvSpPr>
          <p:cNvPr id="14" name="Right Arrow 13"/>
          <p:cNvSpPr/>
          <p:nvPr/>
        </p:nvSpPr>
        <p:spPr>
          <a:xfrm>
            <a:off x="5294815" y="1315000"/>
            <a:ext cx="839056" cy="424457"/>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7" name="Right Arrow 16"/>
          <p:cNvSpPr/>
          <p:nvPr/>
        </p:nvSpPr>
        <p:spPr>
          <a:xfrm>
            <a:off x="2955300" y="1315000"/>
            <a:ext cx="839056" cy="424457"/>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p:cNvSpPr txBox="1"/>
          <p:nvPr/>
        </p:nvSpPr>
        <p:spPr>
          <a:xfrm>
            <a:off x="1826340" y="3047369"/>
            <a:ext cx="5497790" cy="1938992"/>
          </a:xfrm>
          <a:prstGeom prst="rect">
            <a:avLst/>
          </a:prstGeom>
          <a:noFill/>
          <a:ln w="38100" cmpd="sng">
            <a:solidFill>
              <a:srgbClr val="FF0000"/>
            </a:solidFill>
          </a:ln>
        </p:spPr>
        <p:txBody>
          <a:bodyPr wrap="square" rtlCol="0">
            <a:spAutoFit/>
          </a:bodyPr>
          <a:lstStyle/>
          <a:p>
            <a:pPr algn="ctr"/>
            <a:r>
              <a:rPr lang="en-US" sz="2400" dirty="0"/>
              <a:t>FPF: each ranked mutant is the one that is </a:t>
            </a:r>
            <a:r>
              <a:rPr lang="en-US" sz="2400" i="1" dirty="0"/>
              <a:t>furthest</a:t>
            </a:r>
            <a:r>
              <a:rPr lang="en-US" sz="2400" dirty="0"/>
              <a:t> from the </a:t>
            </a:r>
            <a:r>
              <a:rPr lang="en-US" sz="2400" i="1" dirty="0"/>
              <a:t>closest</a:t>
            </a:r>
            <a:r>
              <a:rPr lang="en-US" sz="2400" dirty="0"/>
              <a:t> of all </a:t>
            </a:r>
            <a:r>
              <a:rPr lang="en-US" sz="2400" i="1" dirty="0"/>
              <a:t>previously ranked </a:t>
            </a:r>
            <a:r>
              <a:rPr lang="en-US" sz="2400" dirty="0"/>
              <a:t>mutants</a:t>
            </a:r>
          </a:p>
          <a:p>
            <a:pPr algn="ctr"/>
            <a:endParaRPr lang="en-US" sz="2400" dirty="0"/>
          </a:p>
          <a:p>
            <a:pPr algn="ctr"/>
            <a:r>
              <a:rPr lang="en-US" sz="2400" dirty="0"/>
              <a:t>Algorithm from [Gonzalez 1985]</a:t>
            </a:r>
          </a:p>
        </p:txBody>
      </p:sp>
    </p:spTree>
    <p:extLst>
      <p:ext uri="{BB962C8B-B14F-4D97-AF65-F5344CB8AC3E}">
        <p14:creationId xmlns:p14="http://schemas.microsoft.com/office/powerpoint/2010/main" val="1118276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22</a:t>
            </a:fld>
            <a:endParaRPr lang="en-US"/>
          </a:p>
        </p:txBody>
      </p:sp>
      <p:sp>
        <p:nvSpPr>
          <p:cNvPr id="3" name="Oval 2"/>
          <p:cNvSpPr/>
          <p:nvPr/>
        </p:nvSpPr>
        <p:spPr>
          <a:xfrm>
            <a:off x="2023069" y="1601161"/>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cxnSp>
        <p:nvCxnSpPr>
          <p:cNvPr id="8" name="Curved Connector 7"/>
          <p:cNvCxnSpPr>
            <a:stCxn id="3" idx="0"/>
            <a:endCxn id="14" idx="2"/>
          </p:cNvCxnSpPr>
          <p:nvPr/>
        </p:nvCxnSpPr>
        <p:spPr>
          <a:xfrm rot="16200000" flipH="1">
            <a:off x="4298991" y="-369329"/>
            <a:ext cx="76646" cy="4017624"/>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346126" y="1367178"/>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sp>
        <p:nvSpPr>
          <p:cNvPr id="16" name="Oval 15"/>
          <p:cNvSpPr/>
          <p:nvPr/>
        </p:nvSpPr>
        <p:spPr>
          <a:xfrm>
            <a:off x="3260327" y="1963563"/>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sp>
        <p:nvSpPr>
          <p:cNvPr id="17" name="Oval 16"/>
          <p:cNvSpPr/>
          <p:nvPr/>
        </p:nvSpPr>
        <p:spPr>
          <a:xfrm>
            <a:off x="5735260" y="2868144"/>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cxnSp>
        <p:nvCxnSpPr>
          <p:cNvPr id="20" name="Curved Connector 19"/>
          <p:cNvCxnSpPr>
            <a:stCxn id="3" idx="4"/>
            <a:endCxn id="17" idx="4"/>
          </p:cNvCxnSpPr>
          <p:nvPr/>
        </p:nvCxnSpPr>
        <p:spPr>
          <a:xfrm rot="16200000" flipH="1">
            <a:off x="3551107" y="999815"/>
            <a:ext cx="1266983" cy="3712191"/>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3" idx="6"/>
            <a:endCxn id="16" idx="2"/>
          </p:cNvCxnSpPr>
          <p:nvPr/>
        </p:nvCxnSpPr>
        <p:spPr>
          <a:xfrm>
            <a:off x="2633935" y="1911790"/>
            <a:ext cx="626392" cy="3624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13066" y="430503"/>
            <a:ext cx="285755" cy="2780366"/>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16" idx="6"/>
            <a:endCxn id="17" idx="2"/>
          </p:cNvCxnSpPr>
          <p:nvPr/>
        </p:nvCxnSpPr>
        <p:spPr>
          <a:xfrm>
            <a:off x="3871193" y="2274192"/>
            <a:ext cx="1864067" cy="90458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17" idx="0"/>
            <a:endCxn id="14" idx="4"/>
          </p:cNvCxnSpPr>
          <p:nvPr/>
        </p:nvCxnSpPr>
        <p:spPr>
          <a:xfrm rot="5400000" flipH="1" flipV="1">
            <a:off x="5906272" y="2122857"/>
            <a:ext cx="879708" cy="610866"/>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767658" y="3179182"/>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7</a:t>
            </a:r>
          </a:p>
        </p:txBody>
      </p:sp>
      <p:sp>
        <p:nvSpPr>
          <p:cNvPr id="43" name="Rectangle 42"/>
          <p:cNvSpPr/>
          <p:nvPr/>
        </p:nvSpPr>
        <p:spPr>
          <a:xfrm>
            <a:off x="3550230" y="145628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4</a:t>
            </a:r>
          </a:p>
        </p:txBody>
      </p:sp>
      <p:sp>
        <p:nvSpPr>
          <p:cNvPr id="44" name="Rectangle 43"/>
          <p:cNvSpPr/>
          <p:nvPr/>
        </p:nvSpPr>
        <p:spPr>
          <a:xfrm>
            <a:off x="3058437" y="1042520"/>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5</a:t>
            </a:r>
          </a:p>
        </p:txBody>
      </p:sp>
      <p:sp>
        <p:nvSpPr>
          <p:cNvPr id="45" name="Rectangle 44"/>
          <p:cNvSpPr/>
          <p:nvPr/>
        </p:nvSpPr>
        <p:spPr>
          <a:xfrm>
            <a:off x="4958737" y="2592229"/>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6</a:t>
            </a:r>
          </a:p>
        </p:txBody>
      </p:sp>
      <p:sp>
        <p:nvSpPr>
          <p:cNvPr id="46" name="Rectangle 45"/>
          <p:cNvSpPr/>
          <p:nvPr/>
        </p:nvSpPr>
        <p:spPr>
          <a:xfrm>
            <a:off x="5911272" y="203847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3</a:t>
            </a:r>
          </a:p>
        </p:txBody>
      </p:sp>
      <p:sp>
        <p:nvSpPr>
          <p:cNvPr id="47" name="Rectangle 46"/>
          <p:cNvSpPr/>
          <p:nvPr/>
        </p:nvSpPr>
        <p:spPr>
          <a:xfrm>
            <a:off x="2633935" y="161689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2</a:t>
            </a:r>
          </a:p>
        </p:txBody>
      </p:sp>
    </p:spTree>
    <p:extLst>
      <p:ext uri="{BB962C8B-B14F-4D97-AF65-F5344CB8AC3E}">
        <p14:creationId xmlns:p14="http://schemas.microsoft.com/office/powerpoint/2010/main" val="4191655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23</a:t>
            </a:fld>
            <a:endParaRPr lang="en-US"/>
          </a:p>
        </p:txBody>
      </p:sp>
      <p:sp>
        <p:nvSpPr>
          <p:cNvPr id="3" name="Oval 2"/>
          <p:cNvSpPr/>
          <p:nvPr/>
        </p:nvSpPr>
        <p:spPr>
          <a:xfrm>
            <a:off x="2023069" y="1601161"/>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cxnSp>
        <p:nvCxnSpPr>
          <p:cNvPr id="8" name="Curved Connector 7"/>
          <p:cNvCxnSpPr>
            <a:stCxn id="3" idx="0"/>
            <a:endCxn id="14" idx="2"/>
          </p:cNvCxnSpPr>
          <p:nvPr/>
        </p:nvCxnSpPr>
        <p:spPr>
          <a:xfrm rot="16200000" flipH="1">
            <a:off x="4298991" y="-369329"/>
            <a:ext cx="76646" cy="4017624"/>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346126" y="1367178"/>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sp>
        <p:nvSpPr>
          <p:cNvPr id="16" name="Oval 15"/>
          <p:cNvSpPr/>
          <p:nvPr/>
        </p:nvSpPr>
        <p:spPr>
          <a:xfrm>
            <a:off x="3260327" y="1963563"/>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sp>
        <p:nvSpPr>
          <p:cNvPr id="17" name="Oval 16"/>
          <p:cNvSpPr/>
          <p:nvPr/>
        </p:nvSpPr>
        <p:spPr>
          <a:xfrm>
            <a:off x="5735260" y="2868144"/>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cxnSp>
        <p:nvCxnSpPr>
          <p:cNvPr id="20" name="Curved Connector 19"/>
          <p:cNvCxnSpPr>
            <a:stCxn id="3" idx="4"/>
            <a:endCxn id="17" idx="4"/>
          </p:cNvCxnSpPr>
          <p:nvPr/>
        </p:nvCxnSpPr>
        <p:spPr>
          <a:xfrm rot="16200000" flipH="1">
            <a:off x="3551107" y="999815"/>
            <a:ext cx="1266983" cy="3712191"/>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3" idx="6"/>
            <a:endCxn id="16" idx="2"/>
          </p:cNvCxnSpPr>
          <p:nvPr/>
        </p:nvCxnSpPr>
        <p:spPr>
          <a:xfrm>
            <a:off x="2633935" y="1911790"/>
            <a:ext cx="626392" cy="3624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13066" y="430503"/>
            <a:ext cx="285755" cy="2780366"/>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16" idx="6"/>
            <a:endCxn id="17" idx="2"/>
          </p:cNvCxnSpPr>
          <p:nvPr/>
        </p:nvCxnSpPr>
        <p:spPr>
          <a:xfrm>
            <a:off x="3871193" y="2274192"/>
            <a:ext cx="1864067" cy="90458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17" idx="0"/>
            <a:endCxn id="14" idx="4"/>
          </p:cNvCxnSpPr>
          <p:nvPr/>
        </p:nvCxnSpPr>
        <p:spPr>
          <a:xfrm rot="5400000" flipH="1" flipV="1">
            <a:off x="5906272" y="2122857"/>
            <a:ext cx="879708" cy="610866"/>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767658" y="3179182"/>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7</a:t>
            </a:r>
          </a:p>
        </p:txBody>
      </p:sp>
      <p:sp>
        <p:nvSpPr>
          <p:cNvPr id="43" name="Rectangle 42"/>
          <p:cNvSpPr/>
          <p:nvPr/>
        </p:nvSpPr>
        <p:spPr>
          <a:xfrm>
            <a:off x="3550230" y="145628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4</a:t>
            </a:r>
          </a:p>
        </p:txBody>
      </p:sp>
      <p:sp>
        <p:nvSpPr>
          <p:cNvPr id="44" name="Rectangle 43"/>
          <p:cNvSpPr/>
          <p:nvPr/>
        </p:nvSpPr>
        <p:spPr>
          <a:xfrm>
            <a:off x="3058437" y="1042520"/>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5</a:t>
            </a:r>
          </a:p>
        </p:txBody>
      </p:sp>
      <p:sp>
        <p:nvSpPr>
          <p:cNvPr id="45" name="Rectangle 44"/>
          <p:cNvSpPr/>
          <p:nvPr/>
        </p:nvSpPr>
        <p:spPr>
          <a:xfrm>
            <a:off x="4958737" y="2592229"/>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6</a:t>
            </a:r>
          </a:p>
        </p:txBody>
      </p:sp>
      <p:sp>
        <p:nvSpPr>
          <p:cNvPr id="46" name="Rectangle 45"/>
          <p:cNvSpPr/>
          <p:nvPr/>
        </p:nvSpPr>
        <p:spPr>
          <a:xfrm>
            <a:off x="5911272" y="203847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3</a:t>
            </a:r>
          </a:p>
        </p:txBody>
      </p:sp>
      <p:sp>
        <p:nvSpPr>
          <p:cNvPr id="47" name="Rectangle 46"/>
          <p:cNvSpPr/>
          <p:nvPr/>
        </p:nvSpPr>
        <p:spPr>
          <a:xfrm>
            <a:off x="2633935" y="161689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2</a:t>
            </a:r>
          </a:p>
        </p:txBody>
      </p:sp>
    </p:spTree>
    <p:extLst>
      <p:ext uri="{BB962C8B-B14F-4D97-AF65-F5344CB8AC3E}">
        <p14:creationId xmlns:p14="http://schemas.microsoft.com/office/powerpoint/2010/main" val="1103941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24</a:t>
            </a:fld>
            <a:endParaRPr lang="en-US"/>
          </a:p>
        </p:txBody>
      </p:sp>
      <p:sp>
        <p:nvSpPr>
          <p:cNvPr id="3" name="Oval 2"/>
          <p:cNvSpPr/>
          <p:nvPr/>
        </p:nvSpPr>
        <p:spPr>
          <a:xfrm>
            <a:off x="2023069" y="1601161"/>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cxnSp>
        <p:nvCxnSpPr>
          <p:cNvPr id="8" name="Curved Connector 7"/>
          <p:cNvCxnSpPr>
            <a:stCxn id="3" idx="0"/>
            <a:endCxn id="14" idx="2"/>
          </p:cNvCxnSpPr>
          <p:nvPr/>
        </p:nvCxnSpPr>
        <p:spPr>
          <a:xfrm rot="16200000" flipH="1">
            <a:off x="4298991" y="-369329"/>
            <a:ext cx="76646" cy="4017624"/>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346126" y="1367178"/>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sp>
        <p:nvSpPr>
          <p:cNvPr id="16" name="Oval 15"/>
          <p:cNvSpPr/>
          <p:nvPr/>
        </p:nvSpPr>
        <p:spPr>
          <a:xfrm>
            <a:off x="3260327" y="1963563"/>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sp>
        <p:nvSpPr>
          <p:cNvPr id="17" name="Oval 16"/>
          <p:cNvSpPr/>
          <p:nvPr/>
        </p:nvSpPr>
        <p:spPr>
          <a:xfrm>
            <a:off x="5735260" y="2868144"/>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cxnSp>
        <p:nvCxnSpPr>
          <p:cNvPr id="20" name="Curved Connector 19"/>
          <p:cNvCxnSpPr>
            <a:stCxn id="3" idx="4"/>
            <a:endCxn id="17" idx="4"/>
          </p:cNvCxnSpPr>
          <p:nvPr/>
        </p:nvCxnSpPr>
        <p:spPr>
          <a:xfrm rot="16200000" flipH="1">
            <a:off x="3551107" y="999815"/>
            <a:ext cx="1266983" cy="3712191"/>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3" idx="6"/>
            <a:endCxn id="16" idx="2"/>
          </p:cNvCxnSpPr>
          <p:nvPr/>
        </p:nvCxnSpPr>
        <p:spPr>
          <a:xfrm>
            <a:off x="2633935" y="1911790"/>
            <a:ext cx="626392" cy="3624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13066" y="430503"/>
            <a:ext cx="285755" cy="2780366"/>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16" idx="6"/>
            <a:endCxn id="17" idx="2"/>
          </p:cNvCxnSpPr>
          <p:nvPr/>
        </p:nvCxnSpPr>
        <p:spPr>
          <a:xfrm>
            <a:off x="3871193" y="2274192"/>
            <a:ext cx="1864067" cy="90458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17" idx="0"/>
            <a:endCxn id="14" idx="4"/>
          </p:cNvCxnSpPr>
          <p:nvPr/>
        </p:nvCxnSpPr>
        <p:spPr>
          <a:xfrm rot="5400000" flipH="1" flipV="1">
            <a:off x="5906272" y="2122857"/>
            <a:ext cx="879708" cy="610866"/>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767658" y="3179182"/>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7</a:t>
            </a:r>
          </a:p>
        </p:txBody>
      </p:sp>
      <p:sp>
        <p:nvSpPr>
          <p:cNvPr id="43" name="Rectangle 42"/>
          <p:cNvSpPr/>
          <p:nvPr/>
        </p:nvSpPr>
        <p:spPr>
          <a:xfrm>
            <a:off x="3550230" y="145628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4</a:t>
            </a:r>
          </a:p>
        </p:txBody>
      </p:sp>
      <p:sp>
        <p:nvSpPr>
          <p:cNvPr id="44" name="Rectangle 43"/>
          <p:cNvSpPr/>
          <p:nvPr/>
        </p:nvSpPr>
        <p:spPr>
          <a:xfrm>
            <a:off x="3058437" y="1042520"/>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5</a:t>
            </a:r>
          </a:p>
        </p:txBody>
      </p:sp>
      <p:sp>
        <p:nvSpPr>
          <p:cNvPr id="45" name="Rectangle 44"/>
          <p:cNvSpPr/>
          <p:nvPr/>
        </p:nvSpPr>
        <p:spPr>
          <a:xfrm>
            <a:off x="4958737" y="2592229"/>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6</a:t>
            </a:r>
          </a:p>
        </p:txBody>
      </p:sp>
      <p:sp>
        <p:nvSpPr>
          <p:cNvPr id="46" name="Rectangle 45"/>
          <p:cNvSpPr/>
          <p:nvPr/>
        </p:nvSpPr>
        <p:spPr>
          <a:xfrm>
            <a:off x="5911272" y="203847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3</a:t>
            </a:r>
          </a:p>
        </p:txBody>
      </p:sp>
      <p:sp>
        <p:nvSpPr>
          <p:cNvPr id="47" name="Rectangle 46"/>
          <p:cNvSpPr/>
          <p:nvPr/>
        </p:nvSpPr>
        <p:spPr>
          <a:xfrm>
            <a:off x="2633935" y="161689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2</a:t>
            </a:r>
          </a:p>
        </p:txBody>
      </p:sp>
      <p:sp>
        <p:nvSpPr>
          <p:cNvPr id="24" name="Oval 23"/>
          <p:cNvSpPr/>
          <p:nvPr/>
        </p:nvSpPr>
        <p:spPr>
          <a:xfrm>
            <a:off x="2111891"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sp>
        <p:nvSpPr>
          <p:cNvPr id="25" name="Rounded Rectangle 24"/>
          <p:cNvSpPr/>
          <p:nvPr/>
        </p:nvSpPr>
        <p:spPr>
          <a:xfrm>
            <a:off x="1847049" y="3924280"/>
            <a:ext cx="4027571" cy="72520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04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25</a:t>
            </a:fld>
            <a:endParaRPr lang="en-US"/>
          </a:p>
        </p:txBody>
      </p:sp>
      <p:sp>
        <p:nvSpPr>
          <p:cNvPr id="3" name="Oval 2"/>
          <p:cNvSpPr/>
          <p:nvPr/>
        </p:nvSpPr>
        <p:spPr>
          <a:xfrm>
            <a:off x="2023069" y="1601161"/>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cxnSp>
        <p:nvCxnSpPr>
          <p:cNvPr id="8" name="Curved Connector 7"/>
          <p:cNvCxnSpPr>
            <a:stCxn id="3" idx="0"/>
            <a:endCxn id="14" idx="2"/>
          </p:cNvCxnSpPr>
          <p:nvPr/>
        </p:nvCxnSpPr>
        <p:spPr>
          <a:xfrm rot="16200000" flipH="1">
            <a:off x="4298991" y="-369329"/>
            <a:ext cx="76646" cy="4017624"/>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346126" y="1367178"/>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sp>
        <p:nvSpPr>
          <p:cNvPr id="16" name="Oval 15"/>
          <p:cNvSpPr/>
          <p:nvPr/>
        </p:nvSpPr>
        <p:spPr>
          <a:xfrm>
            <a:off x="3260327" y="1963563"/>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sp>
        <p:nvSpPr>
          <p:cNvPr id="17" name="Oval 16"/>
          <p:cNvSpPr/>
          <p:nvPr/>
        </p:nvSpPr>
        <p:spPr>
          <a:xfrm>
            <a:off x="5735260" y="2868144"/>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cxnSp>
        <p:nvCxnSpPr>
          <p:cNvPr id="20" name="Curved Connector 19"/>
          <p:cNvCxnSpPr>
            <a:stCxn id="3" idx="4"/>
            <a:endCxn id="17" idx="4"/>
          </p:cNvCxnSpPr>
          <p:nvPr/>
        </p:nvCxnSpPr>
        <p:spPr>
          <a:xfrm rot="16200000" flipH="1">
            <a:off x="3551107" y="999815"/>
            <a:ext cx="1266983" cy="3712191"/>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3" idx="6"/>
            <a:endCxn id="16" idx="2"/>
          </p:cNvCxnSpPr>
          <p:nvPr/>
        </p:nvCxnSpPr>
        <p:spPr>
          <a:xfrm>
            <a:off x="2633935" y="1911790"/>
            <a:ext cx="626392" cy="3624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13066" y="430503"/>
            <a:ext cx="285755" cy="2780366"/>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16" idx="6"/>
            <a:endCxn id="17" idx="2"/>
          </p:cNvCxnSpPr>
          <p:nvPr/>
        </p:nvCxnSpPr>
        <p:spPr>
          <a:xfrm>
            <a:off x="3871193" y="2274192"/>
            <a:ext cx="1864067" cy="90458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17" idx="0"/>
            <a:endCxn id="14" idx="4"/>
          </p:cNvCxnSpPr>
          <p:nvPr/>
        </p:nvCxnSpPr>
        <p:spPr>
          <a:xfrm rot="5400000" flipH="1" flipV="1">
            <a:off x="5906272" y="2122857"/>
            <a:ext cx="879708" cy="610866"/>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767658" y="3179182"/>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7</a:t>
            </a:r>
          </a:p>
        </p:txBody>
      </p:sp>
      <p:sp>
        <p:nvSpPr>
          <p:cNvPr id="43" name="Rectangle 42"/>
          <p:cNvSpPr/>
          <p:nvPr/>
        </p:nvSpPr>
        <p:spPr>
          <a:xfrm>
            <a:off x="3550230" y="145628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4</a:t>
            </a:r>
          </a:p>
        </p:txBody>
      </p:sp>
      <p:sp>
        <p:nvSpPr>
          <p:cNvPr id="44" name="Rectangle 43"/>
          <p:cNvSpPr/>
          <p:nvPr/>
        </p:nvSpPr>
        <p:spPr>
          <a:xfrm>
            <a:off x="3058437" y="1042520"/>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5</a:t>
            </a:r>
          </a:p>
        </p:txBody>
      </p:sp>
      <p:sp>
        <p:nvSpPr>
          <p:cNvPr id="45" name="Rectangle 44"/>
          <p:cNvSpPr/>
          <p:nvPr/>
        </p:nvSpPr>
        <p:spPr>
          <a:xfrm>
            <a:off x="4958737" y="2592229"/>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6</a:t>
            </a:r>
          </a:p>
        </p:txBody>
      </p:sp>
      <p:sp>
        <p:nvSpPr>
          <p:cNvPr id="46" name="Rectangle 45"/>
          <p:cNvSpPr/>
          <p:nvPr/>
        </p:nvSpPr>
        <p:spPr>
          <a:xfrm>
            <a:off x="5911272" y="203847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3</a:t>
            </a:r>
          </a:p>
        </p:txBody>
      </p:sp>
      <p:sp>
        <p:nvSpPr>
          <p:cNvPr id="47" name="Rectangle 46"/>
          <p:cNvSpPr/>
          <p:nvPr/>
        </p:nvSpPr>
        <p:spPr>
          <a:xfrm>
            <a:off x="2633935" y="161689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2</a:t>
            </a:r>
          </a:p>
        </p:txBody>
      </p:sp>
      <p:sp>
        <p:nvSpPr>
          <p:cNvPr id="24" name="Oval 23"/>
          <p:cNvSpPr/>
          <p:nvPr/>
        </p:nvSpPr>
        <p:spPr>
          <a:xfrm>
            <a:off x="2111891"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sp>
        <p:nvSpPr>
          <p:cNvPr id="25" name="Rounded Rectangle 24"/>
          <p:cNvSpPr/>
          <p:nvPr/>
        </p:nvSpPr>
        <p:spPr>
          <a:xfrm>
            <a:off x="1847049" y="3924280"/>
            <a:ext cx="4027571" cy="72520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394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26</a:t>
            </a:fld>
            <a:endParaRPr lang="en-US"/>
          </a:p>
        </p:txBody>
      </p:sp>
      <p:sp>
        <p:nvSpPr>
          <p:cNvPr id="3" name="Oval 2"/>
          <p:cNvSpPr/>
          <p:nvPr/>
        </p:nvSpPr>
        <p:spPr>
          <a:xfrm>
            <a:off x="2023069" y="1601161"/>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Curved Connector 7"/>
          <p:cNvCxnSpPr>
            <a:stCxn id="3" idx="0"/>
            <a:endCxn id="14" idx="2"/>
          </p:cNvCxnSpPr>
          <p:nvPr/>
        </p:nvCxnSpPr>
        <p:spPr>
          <a:xfrm rot="16200000" flipH="1">
            <a:off x="4298991" y="-369329"/>
            <a:ext cx="76646" cy="4017624"/>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346126" y="1367178"/>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sp>
        <p:nvSpPr>
          <p:cNvPr id="16" name="Oval 15"/>
          <p:cNvSpPr/>
          <p:nvPr/>
        </p:nvSpPr>
        <p:spPr>
          <a:xfrm>
            <a:off x="3260327" y="1963563"/>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cxnSp>
        <p:nvCxnSpPr>
          <p:cNvPr id="23" name="Curved Connector 22"/>
          <p:cNvCxnSpPr>
            <a:stCxn id="3" idx="6"/>
            <a:endCxn id="16" idx="2"/>
          </p:cNvCxnSpPr>
          <p:nvPr/>
        </p:nvCxnSpPr>
        <p:spPr>
          <a:xfrm>
            <a:off x="2633935" y="1911790"/>
            <a:ext cx="626392" cy="3624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13066" y="430503"/>
            <a:ext cx="285755" cy="2780366"/>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550230" y="145628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4</a:t>
            </a:r>
          </a:p>
        </p:txBody>
      </p:sp>
      <p:sp>
        <p:nvSpPr>
          <p:cNvPr id="44" name="Rectangle 43"/>
          <p:cNvSpPr/>
          <p:nvPr/>
        </p:nvSpPr>
        <p:spPr>
          <a:xfrm>
            <a:off x="3058437" y="1042520"/>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5</a:t>
            </a:r>
          </a:p>
        </p:txBody>
      </p:sp>
      <p:sp>
        <p:nvSpPr>
          <p:cNvPr id="47" name="Rectangle 46"/>
          <p:cNvSpPr/>
          <p:nvPr/>
        </p:nvSpPr>
        <p:spPr>
          <a:xfrm>
            <a:off x="2633935" y="161689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2</a:t>
            </a:r>
          </a:p>
        </p:txBody>
      </p:sp>
      <p:sp>
        <p:nvSpPr>
          <p:cNvPr id="25" name="Oval 24"/>
          <p:cNvSpPr/>
          <p:nvPr/>
        </p:nvSpPr>
        <p:spPr>
          <a:xfrm>
            <a:off x="2111891"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sp>
        <p:nvSpPr>
          <p:cNvPr id="26" name="Rounded Rectangle 25"/>
          <p:cNvSpPr/>
          <p:nvPr/>
        </p:nvSpPr>
        <p:spPr>
          <a:xfrm>
            <a:off x="1847049" y="3924280"/>
            <a:ext cx="4027571" cy="72520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089507"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sp>
        <p:nvSpPr>
          <p:cNvPr id="35" name="Oval 34"/>
          <p:cNvSpPr/>
          <p:nvPr/>
        </p:nvSpPr>
        <p:spPr>
          <a:xfrm>
            <a:off x="5735260" y="2868144"/>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cxnSp>
        <p:nvCxnSpPr>
          <p:cNvPr id="37" name="Curved Connector 36"/>
          <p:cNvCxnSpPr>
            <a:endCxn id="35" idx="4"/>
          </p:cNvCxnSpPr>
          <p:nvPr/>
        </p:nvCxnSpPr>
        <p:spPr>
          <a:xfrm rot="16200000" flipH="1">
            <a:off x="3551107" y="999815"/>
            <a:ext cx="1266983" cy="3712191"/>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39" name="Curved Connector 38"/>
          <p:cNvCxnSpPr>
            <a:endCxn id="35" idx="2"/>
          </p:cNvCxnSpPr>
          <p:nvPr/>
        </p:nvCxnSpPr>
        <p:spPr>
          <a:xfrm>
            <a:off x="3871193" y="2274192"/>
            <a:ext cx="1864067" cy="90458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3767658" y="3179182"/>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7</a:t>
            </a:r>
          </a:p>
        </p:txBody>
      </p:sp>
      <p:sp>
        <p:nvSpPr>
          <p:cNvPr id="41" name="Rectangle 40"/>
          <p:cNvSpPr/>
          <p:nvPr/>
        </p:nvSpPr>
        <p:spPr>
          <a:xfrm>
            <a:off x="4958737" y="2592229"/>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6</a:t>
            </a:r>
          </a:p>
        </p:txBody>
      </p:sp>
      <p:cxnSp>
        <p:nvCxnSpPr>
          <p:cNvPr id="48" name="Curved Connector 47"/>
          <p:cNvCxnSpPr/>
          <p:nvPr/>
        </p:nvCxnSpPr>
        <p:spPr>
          <a:xfrm rot="5400000" flipH="1" flipV="1">
            <a:off x="5906272" y="2122857"/>
            <a:ext cx="879708" cy="610866"/>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5911272" y="203847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3</a:t>
            </a:r>
          </a:p>
        </p:txBody>
      </p:sp>
    </p:spTree>
    <p:extLst>
      <p:ext uri="{BB962C8B-B14F-4D97-AF65-F5344CB8AC3E}">
        <p14:creationId xmlns:p14="http://schemas.microsoft.com/office/powerpoint/2010/main" val="2752077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27</a:t>
            </a:fld>
            <a:endParaRPr lang="en-US"/>
          </a:p>
        </p:txBody>
      </p:sp>
      <p:sp>
        <p:nvSpPr>
          <p:cNvPr id="3" name="Oval 2"/>
          <p:cNvSpPr/>
          <p:nvPr/>
        </p:nvSpPr>
        <p:spPr>
          <a:xfrm>
            <a:off x="2023069" y="1601161"/>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Curved Connector 7"/>
          <p:cNvCxnSpPr>
            <a:stCxn id="3" idx="0"/>
            <a:endCxn id="14" idx="2"/>
          </p:cNvCxnSpPr>
          <p:nvPr/>
        </p:nvCxnSpPr>
        <p:spPr>
          <a:xfrm rot="16200000" flipH="1">
            <a:off x="4298991" y="-369329"/>
            <a:ext cx="76646" cy="4017624"/>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346126" y="1367178"/>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sp>
        <p:nvSpPr>
          <p:cNvPr id="16" name="Oval 15"/>
          <p:cNvSpPr/>
          <p:nvPr/>
        </p:nvSpPr>
        <p:spPr>
          <a:xfrm>
            <a:off x="3260327" y="1963563"/>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cxnSp>
        <p:nvCxnSpPr>
          <p:cNvPr id="23" name="Curved Connector 22"/>
          <p:cNvCxnSpPr>
            <a:stCxn id="3" idx="6"/>
            <a:endCxn id="16" idx="2"/>
          </p:cNvCxnSpPr>
          <p:nvPr/>
        </p:nvCxnSpPr>
        <p:spPr>
          <a:xfrm>
            <a:off x="2633935" y="1911790"/>
            <a:ext cx="626392" cy="36240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13066" y="430503"/>
            <a:ext cx="285755" cy="2780366"/>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550230" y="145628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4</a:t>
            </a:r>
          </a:p>
        </p:txBody>
      </p:sp>
      <p:sp>
        <p:nvSpPr>
          <p:cNvPr id="44" name="Rectangle 43"/>
          <p:cNvSpPr/>
          <p:nvPr/>
        </p:nvSpPr>
        <p:spPr>
          <a:xfrm>
            <a:off x="3058437" y="1042520"/>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5</a:t>
            </a:r>
          </a:p>
        </p:txBody>
      </p:sp>
      <p:sp>
        <p:nvSpPr>
          <p:cNvPr id="47" name="Rectangle 46"/>
          <p:cNvSpPr/>
          <p:nvPr/>
        </p:nvSpPr>
        <p:spPr>
          <a:xfrm>
            <a:off x="2633935" y="161689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2</a:t>
            </a:r>
          </a:p>
        </p:txBody>
      </p:sp>
      <p:sp>
        <p:nvSpPr>
          <p:cNvPr id="25" name="Oval 24"/>
          <p:cNvSpPr/>
          <p:nvPr/>
        </p:nvSpPr>
        <p:spPr>
          <a:xfrm>
            <a:off x="2111891"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sp>
        <p:nvSpPr>
          <p:cNvPr id="26" name="Rounded Rectangle 25"/>
          <p:cNvSpPr/>
          <p:nvPr/>
        </p:nvSpPr>
        <p:spPr>
          <a:xfrm>
            <a:off x="1847049" y="3924280"/>
            <a:ext cx="4027571" cy="72520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089507"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sp>
        <p:nvSpPr>
          <p:cNvPr id="35" name="Oval 34"/>
          <p:cNvSpPr/>
          <p:nvPr/>
        </p:nvSpPr>
        <p:spPr>
          <a:xfrm>
            <a:off x="5735260" y="2868144"/>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cxnSp>
        <p:nvCxnSpPr>
          <p:cNvPr id="37" name="Curved Connector 36"/>
          <p:cNvCxnSpPr>
            <a:endCxn id="35" idx="4"/>
          </p:cNvCxnSpPr>
          <p:nvPr/>
        </p:nvCxnSpPr>
        <p:spPr>
          <a:xfrm rot="16200000" flipH="1">
            <a:off x="3551107" y="999815"/>
            <a:ext cx="1266983" cy="3712191"/>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39" name="Curved Connector 38"/>
          <p:cNvCxnSpPr>
            <a:endCxn id="35" idx="2"/>
          </p:cNvCxnSpPr>
          <p:nvPr/>
        </p:nvCxnSpPr>
        <p:spPr>
          <a:xfrm>
            <a:off x="3871193" y="2274192"/>
            <a:ext cx="1864067" cy="90458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3767658" y="3179182"/>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7</a:t>
            </a:r>
          </a:p>
        </p:txBody>
      </p:sp>
      <p:sp>
        <p:nvSpPr>
          <p:cNvPr id="41" name="Rectangle 40"/>
          <p:cNvSpPr/>
          <p:nvPr/>
        </p:nvSpPr>
        <p:spPr>
          <a:xfrm>
            <a:off x="4958737" y="2592229"/>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6</a:t>
            </a:r>
          </a:p>
        </p:txBody>
      </p:sp>
      <p:cxnSp>
        <p:nvCxnSpPr>
          <p:cNvPr id="48" name="Curved Connector 47"/>
          <p:cNvCxnSpPr/>
          <p:nvPr/>
        </p:nvCxnSpPr>
        <p:spPr>
          <a:xfrm rot="5400000" flipH="1" flipV="1">
            <a:off x="5906272" y="2122857"/>
            <a:ext cx="879708" cy="610866"/>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5911272" y="203847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3</a:t>
            </a:r>
          </a:p>
        </p:txBody>
      </p:sp>
    </p:spTree>
    <p:extLst>
      <p:ext uri="{BB962C8B-B14F-4D97-AF65-F5344CB8AC3E}">
        <p14:creationId xmlns:p14="http://schemas.microsoft.com/office/powerpoint/2010/main" val="868865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28</a:t>
            </a:fld>
            <a:endParaRPr lang="en-US"/>
          </a:p>
        </p:txBody>
      </p:sp>
      <p:sp>
        <p:nvSpPr>
          <p:cNvPr id="3" name="Oval 2"/>
          <p:cNvSpPr/>
          <p:nvPr/>
        </p:nvSpPr>
        <p:spPr>
          <a:xfrm>
            <a:off x="2023069" y="1601161"/>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Curved Connector 7"/>
          <p:cNvCxnSpPr>
            <a:stCxn id="3" idx="0"/>
            <a:endCxn id="14" idx="2"/>
          </p:cNvCxnSpPr>
          <p:nvPr/>
        </p:nvCxnSpPr>
        <p:spPr>
          <a:xfrm rot="16200000" flipH="1">
            <a:off x="4298991" y="-369329"/>
            <a:ext cx="76646" cy="4017624"/>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346126" y="1367178"/>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sp>
        <p:nvSpPr>
          <p:cNvPr id="16" name="Oval 15"/>
          <p:cNvSpPr/>
          <p:nvPr/>
        </p:nvSpPr>
        <p:spPr>
          <a:xfrm>
            <a:off x="3260327" y="1963563"/>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cxnSp>
        <p:nvCxnSpPr>
          <p:cNvPr id="23" name="Curved Connector 22"/>
          <p:cNvCxnSpPr>
            <a:stCxn id="3" idx="6"/>
            <a:endCxn id="16" idx="2"/>
          </p:cNvCxnSpPr>
          <p:nvPr/>
        </p:nvCxnSpPr>
        <p:spPr>
          <a:xfrm>
            <a:off x="2633935" y="1911790"/>
            <a:ext cx="626392" cy="36240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13066" y="430503"/>
            <a:ext cx="285755" cy="2780366"/>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550230" y="145628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4</a:t>
            </a:r>
          </a:p>
        </p:txBody>
      </p:sp>
      <p:sp>
        <p:nvSpPr>
          <p:cNvPr id="44" name="Rectangle 43"/>
          <p:cNvSpPr/>
          <p:nvPr/>
        </p:nvSpPr>
        <p:spPr>
          <a:xfrm>
            <a:off x="3058437" y="1042520"/>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5</a:t>
            </a:r>
          </a:p>
        </p:txBody>
      </p:sp>
      <p:sp>
        <p:nvSpPr>
          <p:cNvPr id="47" name="Rectangle 46"/>
          <p:cNvSpPr/>
          <p:nvPr/>
        </p:nvSpPr>
        <p:spPr>
          <a:xfrm>
            <a:off x="2633935" y="161689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2</a:t>
            </a:r>
          </a:p>
        </p:txBody>
      </p:sp>
      <p:sp>
        <p:nvSpPr>
          <p:cNvPr id="25" name="Oval 24"/>
          <p:cNvSpPr/>
          <p:nvPr/>
        </p:nvSpPr>
        <p:spPr>
          <a:xfrm>
            <a:off x="2111891"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sp>
        <p:nvSpPr>
          <p:cNvPr id="26" name="Rounded Rectangle 25"/>
          <p:cNvSpPr/>
          <p:nvPr/>
        </p:nvSpPr>
        <p:spPr>
          <a:xfrm>
            <a:off x="1847049" y="3924280"/>
            <a:ext cx="4027571" cy="72520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089507"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sp>
        <p:nvSpPr>
          <p:cNvPr id="35" name="Oval 34"/>
          <p:cNvSpPr/>
          <p:nvPr/>
        </p:nvSpPr>
        <p:spPr>
          <a:xfrm>
            <a:off x="5735260" y="2868144"/>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cxnSp>
        <p:nvCxnSpPr>
          <p:cNvPr id="37" name="Curved Connector 36"/>
          <p:cNvCxnSpPr>
            <a:endCxn id="35" idx="4"/>
          </p:cNvCxnSpPr>
          <p:nvPr/>
        </p:nvCxnSpPr>
        <p:spPr>
          <a:xfrm rot="16200000" flipH="1">
            <a:off x="3551107" y="999815"/>
            <a:ext cx="1266983" cy="3712191"/>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39" name="Curved Connector 38"/>
          <p:cNvCxnSpPr>
            <a:endCxn id="35" idx="2"/>
          </p:cNvCxnSpPr>
          <p:nvPr/>
        </p:nvCxnSpPr>
        <p:spPr>
          <a:xfrm>
            <a:off x="3871193" y="2274192"/>
            <a:ext cx="1864067" cy="90458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3767658" y="3179182"/>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7</a:t>
            </a:r>
          </a:p>
        </p:txBody>
      </p:sp>
      <p:sp>
        <p:nvSpPr>
          <p:cNvPr id="41" name="Rectangle 40"/>
          <p:cNvSpPr/>
          <p:nvPr/>
        </p:nvSpPr>
        <p:spPr>
          <a:xfrm>
            <a:off x="4958737" y="2592229"/>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6</a:t>
            </a:r>
          </a:p>
        </p:txBody>
      </p:sp>
      <p:cxnSp>
        <p:nvCxnSpPr>
          <p:cNvPr id="48" name="Curved Connector 47"/>
          <p:cNvCxnSpPr/>
          <p:nvPr/>
        </p:nvCxnSpPr>
        <p:spPr>
          <a:xfrm rot="5400000" flipH="1" flipV="1">
            <a:off x="5906272" y="2122857"/>
            <a:ext cx="879708" cy="610866"/>
          </a:xfrm>
          <a:prstGeom prst="curved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5911272" y="203847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3</a:t>
            </a:r>
          </a:p>
        </p:txBody>
      </p:sp>
    </p:spTree>
    <p:extLst>
      <p:ext uri="{BB962C8B-B14F-4D97-AF65-F5344CB8AC3E}">
        <p14:creationId xmlns:p14="http://schemas.microsoft.com/office/powerpoint/2010/main" val="2463798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29</a:t>
            </a:fld>
            <a:endParaRPr lang="en-US"/>
          </a:p>
        </p:txBody>
      </p:sp>
      <p:sp>
        <p:nvSpPr>
          <p:cNvPr id="3" name="Oval 2"/>
          <p:cNvSpPr/>
          <p:nvPr/>
        </p:nvSpPr>
        <p:spPr>
          <a:xfrm>
            <a:off x="2023069" y="1601161"/>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Curved Connector 7"/>
          <p:cNvCxnSpPr>
            <a:stCxn id="3" idx="0"/>
            <a:endCxn id="14" idx="2"/>
          </p:cNvCxnSpPr>
          <p:nvPr/>
        </p:nvCxnSpPr>
        <p:spPr>
          <a:xfrm rot="16200000" flipH="1">
            <a:off x="4298991" y="-369329"/>
            <a:ext cx="76646" cy="4017624"/>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346126" y="1367178"/>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sp>
        <p:nvSpPr>
          <p:cNvPr id="16" name="Oval 15"/>
          <p:cNvSpPr/>
          <p:nvPr/>
        </p:nvSpPr>
        <p:spPr>
          <a:xfrm>
            <a:off x="3260327" y="1963563"/>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cxnSp>
        <p:nvCxnSpPr>
          <p:cNvPr id="23" name="Curved Connector 22"/>
          <p:cNvCxnSpPr>
            <a:stCxn id="3" idx="6"/>
            <a:endCxn id="16" idx="2"/>
          </p:cNvCxnSpPr>
          <p:nvPr/>
        </p:nvCxnSpPr>
        <p:spPr>
          <a:xfrm>
            <a:off x="2633935" y="1911790"/>
            <a:ext cx="626392" cy="36240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6" idx="0"/>
            <a:endCxn id="14" idx="2"/>
          </p:cNvCxnSpPr>
          <p:nvPr/>
        </p:nvCxnSpPr>
        <p:spPr>
          <a:xfrm rot="5400000" flipH="1" flipV="1">
            <a:off x="4813066" y="430503"/>
            <a:ext cx="285755" cy="2780366"/>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550230" y="145628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4</a:t>
            </a:r>
          </a:p>
        </p:txBody>
      </p:sp>
      <p:sp>
        <p:nvSpPr>
          <p:cNvPr id="44" name="Rectangle 43"/>
          <p:cNvSpPr/>
          <p:nvPr/>
        </p:nvSpPr>
        <p:spPr>
          <a:xfrm>
            <a:off x="3058437" y="1042520"/>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5</a:t>
            </a:r>
          </a:p>
        </p:txBody>
      </p:sp>
      <p:sp>
        <p:nvSpPr>
          <p:cNvPr id="47" name="Rectangle 46"/>
          <p:cNvSpPr/>
          <p:nvPr/>
        </p:nvSpPr>
        <p:spPr>
          <a:xfrm>
            <a:off x="2633935" y="161689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2</a:t>
            </a:r>
          </a:p>
        </p:txBody>
      </p:sp>
      <p:sp>
        <p:nvSpPr>
          <p:cNvPr id="18" name="Oval 17"/>
          <p:cNvSpPr/>
          <p:nvPr/>
        </p:nvSpPr>
        <p:spPr>
          <a:xfrm>
            <a:off x="2111891"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sp>
        <p:nvSpPr>
          <p:cNvPr id="19" name="Rounded Rectangle 18"/>
          <p:cNvSpPr/>
          <p:nvPr/>
        </p:nvSpPr>
        <p:spPr>
          <a:xfrm>
            <a:off x="1847049" y="3924280"/>
            <a:ext cx="4027571" cy="72520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89507"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sp>
        <p:nvSpPr>
          <p:cNvPr id="25" name="Oval 24"/>
          <p:cNvSpPr/>
          <p:nvPr/>
        </p:nvSpPr>
        <p:spPr>
          <a:xfrm>
            <a:off x="5735260" y="2868144"/>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cxnSp>
        <p:nvCxnSpPr>
          <p:cNvPr id="26" name="Curved Connector 25"/>
          <p:cNvCxnSpPr>
            <a:endCxn id="25" idx="4"/>
          </p:cNvCxnSpPr>
          <p:nvPr/>
        </p:nvCxnSpPr>
        <p:spPr>
          <a:xfrm rot="16200000" flipH="1">
            <a:off x="3551107" y="999815"/>
            <a:ext cx="1266983" cy="3712191"/>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27" name="Curved Connector 26"/>
          <p:cNvCxnSpPr>
            <a:endCxn id="25" idx="2"/>
          </p:cNvCxnSpPr>
          <p:nvPr/>
        </p:nvCxnSpPr>
        <p:spPr>
          <a:xfrm>
            <a:off x="3871193" y="2274192"/>
            <a:ext cx="1864067" cy="90458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3767658" y="3179182"/>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7</a:t>
            </a:r>
          </a:p>
        </p:txBody>
      </p:sp>
      <p:sp>
        <p:nvSpPr>
          <p:cNvPr id="29" name="Rectangle 28"/>
          <p:cNvSpPr/>
          <p:nvPr/>
        </p:nvSpPr>
        <p:spPr>
          <a:xfrm>
            <a:off x="4958737" y="2592229"/>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6</a:t>
            </a:r>
          </a:p>
        </p:txBody>
      </p:sp>
      <p:sp>
        <p:nvSpPr>
          <p:cNvPr id="30" name="Rectangle 29"/>
          <p:cNvSpPr/>
          <p:nvPr/>
        </p:nvSpPr>
        <p:spPr>
          <a:xfrm>
            <a:off x="5911272" y="203847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3</a:t>
            </a:r>
          </a:p>
        </p:txBody>
      </p:sp>
      <p:cxnSp>
        <p:nvCxnSpPr>
          <p:cNvPr id="31" name="Curved Connector 30"/>
          <p:cNvCxnSpPr/>
          <p:nvPr/>
        </p:nvCxnSpPr>
        <p:spPr>
          <a:xfrm rot="5400000" flipH="1" flipV="1">
            <a:off x="5906272" y="2122857"/>
            <a:ext cx="879708" cy="610866"/>
          </a:xfrm>
          <a:prstGeom prst="curved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354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4" name="Picture 3">
            <a:extLst>
              <a:ext uri="{FF2B5EF4-FFF2-40B4-BE49-F238E27FC236}">
                <a16:creationId xmlns:a16="http://schemas.microsoft.com/office/drawing/2014/main" id="{9BB30705-5F09-8641-AD45-06C3794A4D6D}"/>
              </a:ext>
            </a:extLst>
          </p:cNvPr>
          <p:cNvPicPr>
            <a:picLocks noChangeAspect="1"/>
          </p:cNvPicPr>
          <p:nvPr/>
        </p:nvPicPr>
        <p:blipFill>
          <a:blip r:embed="rId3"/>
          <a:stretch>
            <a:fillRect/>
          </a:stretch>
        </p:blipFill>
        <p:spPr>
          <a:xfrm>
            <a:off x="7297416" y="972833"/>
            <a:ext cx="1535909" cy="864165"/>
          </a:xfrm>
          <a:prstGeom prst="rect">
            <a:avLst/>
          </a:prstGeom>
        </p:spPr>
      </p:pic>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is a smart contract?</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rPr>
              <a:t>Blockchains</a:t>
            </a:r>
            <a:endParaRPr sz="2400" dirty="0">
              <a:solidFill>
                <a:schemeClr val="dk1"/>
              </a:solidFill>
            </a:endParaRP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Distributed ledger systems</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Best known for digital currencies (aka cryptocurrencies) such as bitcoin and ether</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This is not a blockchain talk, though the work is highly relevant to blockchains such as Ethereum that support smart contracts</a:t>
            </a:r>
          </a:p>
          <a:p>
            <a:pPr marL="914400" lvl="1" indent="-355600" algn="l" rtl="0">
              <a:spcBef>
                <a:spcPts val="0"/>
              </a:spcBef>
              <a:spcAft>
                <a:spcPts val="0"/>
              </a:spcAft>
              <a:buClr>
                <a:schemeClr val="dk1"/>
              </a:buClr>
              <a:buSzPts val="2000"/>
              <a:buFont typeface="Alegreya Sans"/>
              <a:buChar char="○"/>
            </a:pPr>
            <a:endParaRPr sz="1800" dirty="0">
              <a:solidFill>
                <a:schemeClr val="dk1"/>
              </a:solidFill>
              <a:latin typeface="Alegreya Sans"/>
              <a:ea typeface="Alegreya Sans"/>
              <a:cs typeface="Alegreya Sans"/>
              <a:sym typeface="Alegreya Sans"/>
            </a:endParaRPr>
          </a:p>
          <a:p>
            <a:pPr marL="457200" marR="0" lvl="0" indent="-381000" algn="l" rtl="0">
              <a:lnSpc>
                <a:spcPct val="100000"/>
              </a:lnSpc>
              <a:spcBef>
                <a:spcPts val="0"/>
              </a:spcBef>
              <a:spcAft>
                <a:spcPts val="0"/>
              </a:spcAft>
              <a:buClr>
                <a:schemeClr val="dk1"/>
              </a:buClr>
              <a:buSzPts val="2400"/>
              <a:buChar char="●"/>
            </a:pPr>
            <a:r>
              <a:rPr lang="en-US" sz="2400" dirty="0">
                <a:solidFill>
                  <a:schemeClr val="dk1"/>
                </a:solidFill>
              </a:rPr>
              <a:t>Smart contracts</a:t>
            </a:r>
            <a:endParaRPr sz="2400"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Autonomous code that allocates </a:t>
            </a:r>
            <a:r>
              <a:rPr lang="en-US" sz="2000" b="1" dirty="0">
                <a:solidFill>
                  <a:schemeClr val="dk1"/>
                </a:solidFill>
                <a:latin typeface="Alegreya Sans"/>
                <a:ea typeface="Alegreya Sans"/>
                <a:cs typeface="Alegreya Sans"/>
                <a:sym typeface="Alegreya Sans"/>
              </a:rPr>
              <a:t>real financial resources</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Rather than (roughly) lawyers determining the denotational semantics and banks determining the execution semantics of a contract, </a:t>
            </a:r>
            <a:r>
              <a:rPr lang="en-US" sz="2000" b="1" dirty="0">
                <a:solidFill>
                  <a:schemeClr val="dk1"/>
                </a:solidFill>
                <a:latin typeface="Alegreya Sans"/>
                <a:ea typeface="Alegreya Sans"/>
                <a:cs typeface="Alegreya Sans"/>
                <a:sym typeface="Alegreya Sans"/>
              </a:rPr>
              <a:t>code</a:t>
            </a:r>
            <a:r>
              <a:rPr lang="en-US" sz="2000" dirty="0">
                <a:solidFill>
                  <a:schemeClr val="dk1"/>
                </a:solidFill>
                <a:latin typeface="Alegreya Sans"/>
                <a:ea typeface="Alegreya Sans"/>
                <a:cs typeface="Alegreya Sans"/>
                <a:sym typeface="Alegreya Sans"/>
              </a:rPr>
              <a:t> determines what a contract means</a:t>
            </a:r>
            <a:endParaRPr sz="2000" dirty="0">
              <a:solidFill>
                <a:schemeClr val="dk1"/>
              </a:solidFill>
              <a:latin typeface="Alegreya Sans"/>
              <a:ea typeface="Alegreya Sans"/>
              <a:cs typeface="Alegreya Sans"/>
              <a:sym typeface="Alegreya Sans"/>
            </a:endParaRPr>
          </a:p>
        </p:txBody>
      </p:sp>
      <p:pic>
        <p:nvPicPr>
          <p:cNvPr id="2" name="Picture 1">
            <a:extLst>
              <a:ext uri="{FF2B5EF4-FFF2-40B4-BE49-F238E27FC236}">
                <a16:creationId xmlns:a16="http://schemas.microsoft.com/office/drawing/2014/main" id="{C4D04FC8-3242-DA4A-931B-085F4C15DF63}"/>
              </a:ext>
            </a:extLst>
          </p:cNvPr>
          <p:cNvPicPr>
            <a:picLocks noChangeAspect="1"/>
          </p:cNvPicPr>
          <p:nvPr/>
        </p:nvPicPr>
        <p:blipFill>
          <a:blip r:embed="rId4"/>
          <a:stretch>
            <a:fillRect/>
          </a:stretch>
        </p:blipFill>
        <p:spPr>
          <a:xfrm>
            <a:off x="7218189" y="2968377"/>
            <a:ext cx="1503336" cy="999559"/>
          </a:xfrm>
          <a:prstGeom prst="rect">
            <a:avLst/>
          </a:prstGeom>
        </p:spPr>
      </p:pic>
      <p:pic>
        <p:nvPicPr>
          <p:cNvPr id="3" name="Picture 2">
            <a:extLst>
              <a:ext uri="{FF2B5EF4-FFF2-40B4-BE49-F238E27FC236}">
                <a16:creationId xmlns:a16="http://schemas.microsoft.com/office/drawing/2014/main" id="{A4A2FEEC-46CE-114C-9715-7352DF58BCA6}"/>
              </a:ext>
            </a:extLst>
          </p:cNvPr>
          <p:cNvPicPr>
            <a:picLocks noChangeAspect="1"/>
          </p:cNvPicPr>
          <p:nvPr/>
        </p:nvPicPr>
        <p:blipFill>
          <a:blip r:embed="rId5"/>
          <a:stretch>
            <a:fillRect/>
          </a:stretch>
        </p:blipFill>
        <p:spPr>
          <a:xfrm>
            <a:off x="7892642" y="3345895"/>
            <a:ext cx="1068706" cy="116233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30</a:t>
            </a:fld>
            <a:endParaRPr lang="en-US"/>
          </a:p>
        </p:txBody>
      </p:sp>
      <p:sp>
        <p:nvSpPr>
          <p:cNvPr id="14" name="Oval 13"/>
          <p:cNvSpPr/>
          <p:nvPr/>
        </p:nvSpPr>
        <p:spPr>
          <a:xfrm>
            <a:off x="6346126" y="1367178"/>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260327" y="1963563"/>
            <a:ext cx="610866" cy="6212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cxnSp>
        <p:nvCxnSpPr>
          <p:cNvPr id="34" name="Curved Connector 33"/>
          <p:cNvCxnSpPr>
            <a:stCxn id="16" idx="0"/>
            <a:endCxn id="14" idx="2"/>
          </p:cNvCxnSpPr>
          <p:nvPr/>
        </p:nvCxnSpPr>
        <p:spPr>
          <a:xfrm rot="5400000" flipH="1" flipV="1">
            <a:off x="4813066" y="430503"/>
            <a:ext cx="285755" cy="2780366"/>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550230" y="145628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4</a:t>
            </a:r>
          </a:p>
        </p:txBody>
      </p:sp>
      <p:sp>
        <p:nvSpPr>
          <p:cNvPr id="19" name="Oval 18"/>
          <p:cNvSpPr/>
          <p:nvPr/>
        </p:nvSpPr>
        <p:spPr>
          <a:xfrm>
            <a:off x="2111891"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sp>
        <p:nvSpPr>
          <p:cNvPr id="20" name="Rounded Rectangle 19"/>
          <p:cNvSpPr/>
          <p:nvPr/>
        </p:nvSpPr>
        <p:spPr>
          <a:xfrm>
            <a:off x="1847049" y="3924280"/>
            <a:ext cx="4027571" cy="72520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089507"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sp>
        <p:nvSpPr>
          <p:cNvPr id="25" name="Oval 24"/>
          <p:cNvSpPr/>
          <p:nvPr/>
        </p:nvSpPr>
        <p:spPr>
          <a:xfrm>
            <a:off x="4058379" y="3972700"/>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cxnSp>
        <p:nvCxnSpPr>
          <p:cNvPr id="26" name="Curved Connector 25"/>
          <p:cNvCxnSpPr/>
          <p:nvPr/>
        </p:nvCxnSpPr>
        <p:spPr>
          <a:xfrm rot="5400000" flipH="1" flipV="1">
            <a:off x="5906272" y="2122857"/>
            <a:ext cx="879708" cy="610866"/>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5735260" y="2868144"/>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cxnSp>
        <p:nvCxnSpPr>
          <p:cNvPr id="28" name="Curved Connector 27"/>
          <p:cNvCxnSpPr>
            <a:endCxn id="27" idx="2"/>
          </p:cNvCxnSpPr>
          <p:nvPr/>
        </p:nvCxnSpPr>
        <p:spPr>
          <a:xfrm>
            <a:off x="3871193" y="2274192"/>
            <a:ext cx="1864067" cy="90458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67658" y="3179182"/>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7</a:t>
            </a:r>
          </a:p>
        </p:txBody>
      </p:sp>
      <p:sp>
        <p:nvSpPr>
          <p:cNvPr id="30" name="Rectangle 29"/>
          <p:cNvSpPr/>
          <p:nvPr/>
        </p:nvSpPr>
        <p:spPr>
          <a:xfrm>
            <a:off x="4958737" y="2592229"/>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6</a:t>
            </a:r>
          </a:p>
        </p:txBody>
      </p:sp>
      <p:sp>
        <p:nvSpPr>
          <p:cNvPr id="31" name="Rectangle 30"/>
          <p:cNvSpPr/>
          <p:nvPr/>
        </p:nvSpPr>
        <p:spPr>
          <a:xfrm>
            <a:off x="5911272" y="203847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3</a:t>
            </a:r>
          </a:p>
        </p:txBody>
      </p:sp>
      <p:sp>
        <p:nvSpPr>
          <p:cNvPr id="32" name="Oval 31"/>
          <p:cNvSpPr/>
          <p:nvPr/>
        </p:nvSpPr>
        <p:spPr>
          <a:xfrm>
            <a:off x="2023069" y="1601161"/>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Curved Connector 32"/>
          <p:cNvCxnSpPr/>
          <p:nvPr/>
        </p:nvCxnSpPr>
        <p:spPr>
          <a:xfrm rot="16200000" flipH="1">
            <a:off x="3551107" y="999815"/>
            <a:ext cx="1266983" cy="3712191"/>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35" name="Curved Connector 34"/>
          <p:cNvCxnSpPr/>
          <p:nvPr/>
        </p:nvCxnSpPr>
        <p:spPr>
          <a:xfrm rot="16200000" flipH="1">
            <a:off x="4298991" y="-369329"/>
            <a:ext cx="76646" cy="4017624"/>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cxnSp>
        <p:nvCxnSpPr>
          <p:cNvPr id="36" name="Curved Connector 35"/>
          <p:cNvCxnSpPr/>
          <p:nvPr/>
        </p:nvCxnSpPr>
        <p:spPr>
          <a:xfrm>
            <a:off x="2633935" y="1911790"/>
            <a:ext cx="626392" cy="3624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633935" y="161689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2</a:t>
            </a:r>
          </a:p>
        </p:txBody>
      </p:sp>
      <p:sp>
        <p:nvSpPr>
          <p:cNvPr id="38" name="Rectangle 37"/>
          <p:cNvSpPr/>
          <p:nvPr/>
        </p:nvSpPr>
        <p:spPr>
          <a:xfrm>
            <a:off x="3058437" y="1042520"/>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5</a:t>
            </a:r>
          </a:p>
        </p:txBody>
      </p:sp>
    </p:spTree>
    <p:extLst>
      <p:ext uri="{BB962C8B-B14F-4D97-AF65-F5344CB8AC3E}">
        <p14:creationId xmlns:p14="http://schemas.microsoft.com/office/powerpoint/2010/main" val="1316473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31</a:t>
            </a:fld>
            <a:endParaRPr lang="en-US"/>
          </a:p>
        </p:txBody>
      </p:sp>
      <p:sp>
        <p:nvSpPr>
          <p:cNvPr id="15" name="Oval 14"/>
          <p:cNvSpPr/>
          <p:nvPr/>
        </p:nvSpPr>
        <p:spPr>
          <a:xfrm>
            <a:off x="5026445" y="3972700"/>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sp>
        <p:nvSpPr>
          <p:cNvPr id="18" name="Oval 17"/>
          <p:cNvSpPr/>
          <p:nvPr/>
        </p:nvSpPr>
        <p:spPr>
          <a:xfrm>
            <a:off x="2111891"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sp>
        <p:nvSpPr>
          <p:cNvPr id="19" name="Rounded Rectangle 18"/>
          <p:cNvSpPr/>
          <p:nvPr/>
        </p:nvSpPr>
        <p:spPr>
          <a:xfrm>
            <a:off x="1847049" y="3924280"/>
            <a:ext cx="4027571" cy="72520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89507"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sp>
        <p:nvSpPr>
          <p:cNvPr id="23" name="Oval 22"/>
          <p:cNvSpPr/>
          <p:nvPr/>
        </p:nvSpPr>
        <p:spPr>
          <a:xfrm>
            <a:off x="4058379" y="3972700"/>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sp>
        <p:nvSpPr>
          <p:cNvPr id="24" name="Oval 23"/>
          <p:cNvSpPr/>
          <p:nvPr/>
        </p:nvSpPr>
        <p:spPr>
          <a:xfrm>
            <a:off x="6346126" y="1367178"/>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3260327" y="1963563"/>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Curved Connector 25"/>
          <p:cNvCxnSpPr>
            <a:stCxn id="25" idx="0"/>
            <a:endCxn id="24" idx="2"/>
          </p:cNvCxnSpPr>
          <p:nvPr/>
        </p:nvCxnSpPr>
        <p:spPr>
          <a:xfrm rot="5400000" flipH="1" flipV="1">
            <a:off x="4813066" y="430503"/>
            <a:ext cx="285755" cy="2780366"/>
          </a:xfrm>
          <a:prstGeom prst="curvedConnector2">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550230" y="145628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4</a:t>
            </a:r>
          </a:p>
        </p:txBody>
      </p:sp>
      <p:cxnSp>
        <p:nvCxnSpPr>
          <p:cNvPr id="28" name="Curved Connector 27"/>
          <p:cNvCxnSpPr/>
          <p:nvPr/>
        </p:nvCxnSpPr>
        <p:spPr>
          <a:xfrm rot="5400000" flipH="1" flipV="1">
            <a:off x="5906272" y="2122857"/>
            <a:ext cx="879708" cy="610866"/>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5735260" y="2868144"/>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cxnSp>
        <p:nvCxnSpPr>
          <p:cNvPr id="30" name="Curved Connector 29"/>
          <p:cNvCxnSpPr>
            <a:endCxn id="29" idx="2"/>
          </p:cNvCxnSpPr>
          <p:nvPr/>
        </p:nvCxnSpPr>
        <p:spPr>
          <a:xfrm>
            <a:off x="3871193" y="2274192"/>
            <a:ext cx="1864067" cy="90458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3767658" y="3179182"/>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7</a:t>
            </a:r>
          </a:p>
        </p:txBody>
      </p:sp>
      <p:sp>
        <p:nvSpPr>
          <p:cNvPr id="32" name="Rectangle 31"/>
          <p:cNvSpPr/>
          <p:nvPr/>
        </p:nvSpPr>
        <p:spPr>
          <a:xfrm>
            <a:off x="4958737" y="2592229"/>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6</a:t>
            </a:r>
          </a:p>
        </p:txBody>
      </p:sp>
      <p:sp>
        <p:nvSpPr>
          <p:cNvPr id="33" name="Rectangle 32"/>
          <p:cNvSpPr/>
          <p:nvPr/>
        </p:nvSpPr>
        <p:spPr>
          <a:xfrm>
            <a:off x="5911272" y="203847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3</a:t>
            </a:r>
          </a:p>
        </p:txBody>
      </p:sp>
      <p:sp>
        <p:nvSpPr>
          <p:cNvPr id="35" name="Oval 34"/>
          <p:cNvSpPr/>
          <p:nvPr/>
        </p:nvSpPr>
        <p:spPr>
          <a:xfrm>
            <a:off x="2023069" y="1601161"/>
            <a:ext cx="610866" cy="621259"/>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Curved Connector 35"/>
          <p:cNvCxnSpPr/>
          <p:nvPr/>
        </p:nvCxnSpPr>
        <p:spPr>
          <a:xfrm rot="16200000" flipH="1">
            <a:off x="3551107" y="999815"/>
            <a:ext cx="1266983" cy="3712191"/>
          </a:xfrm>
          <a:prstGeom prst="curvedConnector3">
            <a:avLst>
              <a:gd name="adj1" fmla="val 113532"/>
            </a:avLst>
          </a:prstGeom>
        </p:spPr>
        <p:style>
          <a:lnRef idx="2">
            <a:schemeClr val="accent1"/>
          </a:lnRef>
          <a:fillRef idx="0">
            <a:schemeClr val="accent1"/>
          </a:fillRef>
          <a:effectRef idx="1">
            <a:schemeClr val="accent1"/>
          </a:effectRef>
          <a:fontRef idx="minor">
            <a:schemeClr val="tx1"/>
          </a:fontRef>
        </p:style>
      </p:cxnSp>
      <p:cxnSp>
        <p:nvCxnSpPr>
          <p:cNvPr id="37" name="Curved Connector 36"/>
          <p:cNvCxnSpPr/>
          <p:nvPr/>
        </p:nvCxnSpPr>
        <p:spPr>
          <a:xfrm rot="16200000" flipH="1">
            <a:off x="4298991" y="-369329"/>
            <a:ext cx="76646" cy="4017624"/>
          </a:xfrm>
          <a:prstGeom prst="curvedConnector4">
            <a:avLst>
              <a:gd name="adj1" fmla="val -223690"/>
              <a:gd name="adj2" fmla="val 53801"/>
            </a:avLst>
          </a:prstGeom>
        </p:spPr>
        <p:style>
          <a:lnRef idx="2">
            <a:schemeClr val="accent1"/>
          </a:lnRef>
          <a:fillRef idx="0">
            <a:schemeClr val="accent1"/>
          </a:fillRef>
          <a:effectRef idx="1">
            <a:schemeClr val="accent1"/>
          </a:effectRef>
          <a:fontRef idx="minor">
            <a:schemeClr val="tx1"/>
          </a:fontRef>
        </p:style>
      </p:cxnSp>
      <p:cxnSp>
        <p:nvCxnSpPr>
          <p:cNvPr id="38" name="Curved Connector 37"/>
          <p:cNvCxnSpPr/>
          <p:nvPr/>
        </p:nvCxnSpPr>
        <p:spPr>
          <a:xfrm>
            <a:off x="2633935" y="1911790"/>
            <a:ext cx="626392" cy="36240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2633935" y="1616895"/>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2</a:t>
            </a:r>
          </a:p>
        </p:txBody>
      </p:sp>
      <p:sp>
        <p:nvSpPr>
          <p:cNvPr id="40" name="Rectangle 39"/>
          <p:cNvSpPr/>
          <p:nvPr/>
        </p:nvSpPr>
        <p:spPr>
          <a:xfrm>
            <a:off x="3058437" y="1042520"/>
            <a:ext cx="641926" cy="4241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5</a:t>
            </a:r>
          </a:p>
        </p:txBody>
      </p:sp>
    </p:spTree>
    <p:extLst>
      <p:ext uri="{BB962C8B-B14F-4D97-AF65-F5344CB8AC3E}">
        <p14:creationId xmlns:p14="http://schemas.microsoft.com/office/powerpoint/2010/main" val="2824736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Furthest Point First [Gonzalez 1985]</a:t>
            </a:r>
          </a:p>
        </p:txBody>
      </p:sp>
      <p:sp>
        <p:nvSpPr>
          <p:cNvPr id="4" name="Slide Number Placeholder 3"/>
          <p:cNvSpPr>
            <a:spLocks noGrp="1"/>
          </p:cNvSpPr>
          <p:nvPr>
            <p:ph type="sldNum" sz="quarter" idx="12"/>
          </p:nvPr>
        </p:nvSpPr>
        <p:spPr/>
        <p:txBody>
          <a:bodyPr/>
          <a:lstStyle/>
          <a:p>
            <a:fld id="{CECA02B4-BC35-814F-9805-FDB6837E0B18}" type="slidenum">
              <a:rPr lang="en-US" smtClean="0"/>
              <a:t>32</a:t>
            </a:fld>
            <a:endParaRPr lang="en-US"/>
          </a:p>
        </p:txBody>
      </p:sp>
      <p:sp>
        <p:nvSpPr>
          <p:cNvPr id="16" name="Oval 15"/>
          <p:cNvSpPr/>
          <p:nvPr/>
        </p:nvSpPr>
        <p:spPr>
          <a:xfrm>
            <a:off x="5026445" y="3972700"/>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sp>
        <p:nvSpPr>
          <p:cNvPr id="21" name="Oval 20"/>
          <p:cNvSpPr/>
          <p:nvPr/>
        </p:nvSpPr>
        <p:spPr>
          <a:xfrm>
            <a:off x="2111891"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sp>
        <p:nvSpPr>
          <p:cNvPr id="5" name="Rounded Rectangle 4"/>
          <p:cNvSpPr/>
          <p:nvPr/>
        </p:nvSpPr>
        <p:spPr>
          <a:xfrm>
            <a:off x="1847049" y="3924280"/>
            <a:ext cx="4027571" cy="72520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89507" y="3976456"/>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sp>
        <p:nvSpPr>
          <p:cNvPr id="17" name="Oval 16"/>
          <p:cNvSpPr/>
          <p:nvPr/>
        </p:nvSpPr>
        <p:spPr>
          <a:xfrm>
            <a:off x="4058379" y="3972700"/>
            <a:ext cx="610866" cy="62125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sp>
        <p:nvSpPr>
          <p:cNvPr id="13" name="TextBox 12"/>
          <p:cNvSpPr txBox="1"/>
          <p:nvPr/>
        </p:nvSpPr>
        <p:spPr>
          <a:xfrm>
            <a:off x="1733157" y="1804848"/>
            <a:ext cx="5497790" cy="1200329"/>
          </a:xfrm>
          <a:prstGeom prst="rect">
            <a:avLst/>
          </a:prstGeom>
          <a:noFill/>
          <a:ln w="38100" cmpd="sng">
            <a:solidFill>
              <a:srgbClr val="FF0000"/>
            </a:solidFill>
          </a:ln>
        </p:spPr>
        <p:txBody>
          <a:bodyPr wrap="square" rtlCol="0">
            <a:spAutoFit/>
          </a:bodyPr>
          <a:lstStyle/>
          <a:p>
            <a:pPr algn="ctr"/>
            <a:r>
              <a:rPr lang="en-US" sz="3600" dirty="0"/>
              <a:t>Diverse mutants are early in the list, duplicates late</a:t>
            </a:r>
          </a:p>
        </p:txBody>
      </p:sp>
    </p:spTree>
    <p:extLst>
      <p:ext uri="{BB962C8B-B14F-4D97-AF65-F5344CB8AC3E}">
        <p14:creationId xmlns:p14="http://schemas.microsoft.com/office/powerpoint/2010/main" val="3660507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is a good distance metric for mutants?</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rPr>
              <a:t>Needs to take a few things into account</a:t>
            </a:r>
            <a:endParaRPr sz="2400" dirty="0">
              <a:solidFill>
                <a:schemeClr val="dk1"/>
              </a:solidFill>
            </a:endParaRP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Where the mutant is located:  mutants all occurring in the same block of code are likely due to simply not testing the outputs of that block of code; fix one, you may fix them all</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Mutants that transform the program in similar ways, even in very far apart locations, may have the same underlying cause for the change: e.g., replacing the last argument to a function call</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Mutants that change similar code, even in different ways, may be considered similar.  Static analysis tools and many dynamic analysis tools cannot check that the </a:t>
            </a:r>
            <a:r>
              <a:rPr lang="en-US" sz="2000" i="1" dirty="0">
                <a:solidFill>
                  <a:schemeClr val="dk1"/>
                </a:solidFill>
                <a:latin typeface="Alegreya Sans"/>
                <a:ea typeface="Alegreya Sans"/>
                <a:cs typeface="Alegreya Sans"/>
                <a:sym typeface="Alegreya Sans"/>
              </a:rPr>
              <a:t>logging</a:t>
            </a:r>
            <a:r>
              <a:rPr lang="en-US" sz="2000" dirty="0">
                <a:solidFill>
                  <a:schemeClr val="dk1"/>
                </a:solidFill>
                <a:latin typeface="Alegreya Sans"/>
                <a:ea typeface="Alegreya Sans"/>
                <a:cs typeface="Alegreya Sans"/>
                <a:sym typeface="Alegreya Sans"/>
              </a:rPr>
              <a:t> produced by a contract is correct</a:t>
            </a:r>
          </a:p>
          <a:p>
            <a:pPr marL="914400" lvl="1" indent="-355600" algn="l" rtl="0">
              <a:spcBef>
                <a:spcPts val="0"/>
              </a:spcBef>
              <a:spcAft>
                <a:spcPts val="0"/>
              </a:spcAft>
              <a:buClr>
                <a:schemeClr val="dk1"/>
              </a:buClr>
              <a:buSzPts val="2000"/>
              <a:buFont typeface="Alegreya Sans"/>
              <a:buChar char="○"/>
            </a:pPr>
            <a:endParaRPr sz="1800" dirty="0">
              <a:solidFill>
                <a:schemeClr val="dk1"/>
              </a:solidFill>
              <a:latin typeface="Alegreya Sans"/>
              <a:ea typeface="Alegreya Sans"/>
              <a:cs typeface="Alegreya Sans"/>
              <a:sym typeface="Alegreya Sans"/>
            </a:endParaRPr>
          </a:p>
        </p:txBody>
      </p:sp>
      <p:pic>
        <p:nvPicPr>
          <p:cNvPr id="2" name="Picture 1">
            <a:extLst>
              <a:ext uri="{FF2B5EF4-FFF2-40B4-BE49-F238E27FC236}">
                <a16:creationId xmlns:a16="http://schemas.microsoft.com/office/drawing/2014/main" id="{6FBDB861-A6CD-9B4F-8970-F0AFD9552B31}"/>
              </a:ext>
            </a:extLst>
          </p:cNvPr>
          <p:cNvPicPr>
            <a:picLocks noChangeAspect="1"/>
          </p:cNvPicPr>
          <p:nvPr/>
        </p:nvPicPr>
        <p:blipFill>
          <a:blip r:embed="rId3"/>
          <a:stretch>
            <a:fillRect/>
          </a:stretch>
        </p:blipFill>
        <p:spPr>
          <a:xfrm>
            <a:off x="7016509" y="1005840"/>
            <a:ext cx="2046732" cy="1023366"/>
          </a:xfrm>
          <a:prstGeom prst="rect">
            <a:avLst/>
          </a:prstGeom>
        </p:spPr>
      </p:pic>
    </p:spTree>
    <p:extLst>
      <p:ext uri="{BB962C8B-B14F-4D97-AF65-F5344CB8AC3E}">
        <p14:creationId xmlns:p14="http://schemas.microsoft.com/office/powerpoint/2010/main" val="2712434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2" name="Picture 1">
            <a:extLst>
              <a:ext uri="{FF2B5EF4-FFF2-40B4-BE49-F238E27FC236}">
                <a16:creationId xmlns:a16="http://schemas.microsoft.com/office/drawing/2014/main" id="{6FBDB861-A6CD-9B4F-8970-F0AFD9552B31}"/>
              </a:ext>
            </a:extLst>
          </p:cNvPr>
          <p:cNvPicPr>
            <a:picLocks noChangeAspect="1"/>
          </p:cNvPicPr>
          <p:nvPr/>
        </p:nvPicPr>
        <p:blipFill>
          <a:blip r:embed="rId3"/>
          <a:stretch>
            <a:fillRect/>
          </a:stretch>
        </p:blipFill>
        <p:spPr>
          <a:xfrm>
            <a:off x="5696756" y="1184949"/>
            <a:ext cx="3286184" cy="1643092"/>
          </a:xfrm>
          <a:prstGeom prst="rect">
            <a:avLst/>
          </a:prstGeom>
        </p:spPr>
      </p:pic>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is a good distance metric for mutants?</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rPr>
              <a:t>Current best effort (work in progress):</a:t>
            </a:r>
            <a:endParaRPr sz="2400" dirty="0">
              <a:solidFill>
                <a:schemeClr val="dk1"/>
              </a:solidFill>
            </a:endParaRPr>
          </a:p>
          <a:p>
            <a:pPr marL="558800" lvl="1" algn="l" rtl="0">
              <a:spcBef>
                <a:spcPts val="0"/>
              </a:spcBef>
              <a:spcAft>
                <a:spcPts val="0"/>
              </a:spcAft>
              <a:buClr>
                <a:schemeClr val="dk1"/>
              </a:buClr>
              <a:buSzPts val="2000"/>
            </a:pPr>
            <a:endParaRPr lang="en-US" sz="2000" dirty="0">
              <a:solidFill>
                <a:schemeClr val="dk1"/>
              </a:solidFill>
              <a:latin typeface="Alegreya Sans"/>
              <a:ea typeface="Alegreya Sans"/>
              <a:cs typeface="Alegreya Sans"/>
              <a:sym typeface="Alegreya Sans"/>
            </a:endParaRPr>
          </a:p>
          <a:p>
            <a:pPr marL="558800" lvl="1">
              <a:buClr>
                <a:schemeClr val="dk1"/>
              </a:buClr>
              <a:buSzPts val="2000"/>
            </a:pPr>
            <a:r>
              <a:rPr lang="en-US" sz="2000" dirty="0">
                <a:solidFill>
                  <a:schemeClr val="dk1"/>
                </a:solidFill>
                <a:latin typeface="Alegreya Sans"/>
                <a:ea typeface="Alegreya Sans"/>
                <a:cs typeface="Alegreya Sans"/>
                <a:sym typeface="Alegreya Sans"/>
              </a:rPr>
              <a:t>d(m</a:t>
            </a:r>
            <a:r>
              <a:rPr lang="en-US" sz="2000" baseline="-25000" dirty="0">
                <a:solidFill>
                  <a:schemeClr val="dk1"/>
                </a:solidFill>
                <a:latin typeface="Alegreya Sans"/>
                <a:ea typeface="Alegreya Sans"/>
                <a:cs typeface="Alegreya Sans"/>
                <a:sym typeface="Alegreya Sans"/>
              </a:rPr>
              <a:t>1</a:t>
            </a:r>
            <a:r>
              <a:rPr lang="en-US" sz="2000" dirty="0">
                <a:solidFill>
                  <a:schemeClr val="dk1"/>
                </a:solidFill>
                <a:latin typeface="Alegreya Sans"/>
                <a:ea typeface="Alegreya Sans"/>
                <a:cs typeface="Alegreya Sans"/>
                <a:sym typeface="Alegreya Sans"/>
              </a:rPr>
              <a:t>, m</a:t>
            </a:r>
            <a:r>
              <a:rPr lang="en-US" sz="2000" baseline="-25000" dirty="0">
                <a:solidFill>
                  <a:schemeClr val="dk1"/>
                </a:solidFill>
                <a:latin typeface="Alegreya Sans"/>
                <a:ea typeface="Alegreya Sans"/>
                <a:cs typeface="Alegreya Sans"/>
                <a:sym typeface="Alegreya Sans"/>
              </a:rPr>
              <a:t>2</a:t>
            </a:r>
            <a:r>
              <a:rPr lang="en-US" sz="2000" dirty="0">
                <a:solidFill>
                  <a:schemeClr val="dk1"/>
                </a:solidFill>
                <a:latin typeface="Alegreya Sans"/>
                <a:ea typeface="Alegreya Sans"/>
                <a:cs typeface="Alegreya Sans"/>
                <a:sym typeface="Alegreya Sans"/>
              </a:rPr>
              <a:t>) = 5 * (1-s(change(m</a:t>
            </a:r>
            <a:r>
              <a:rPr lang="en-US" sz="2000" baseline="-25000" dirty="0">
                <a:solidFill>
                  <a:schemeClr val="dk1"/>
                </a:solidFill>
                <a:latin typeface="Alegreya Sans"/>
                <a:ea typeface="Alegreya Sans"/>
                <a:cs typeface="Alegreya Sans"/>
                <a:sym typeface="Alegreya Sans"/>
              </a:rPr>
              <a:t>1</a:t>
            </a:r>
            <a:r>
              <a:rPr lang="en-US" sz="2000" dirty="0">
                <a:solidFill>
                  <a:schemeClr val="dk1"/>
                </a:solidFill>
                <a:latin typeface="Alegreya Sans"/>
                <a:ea typeface="Alegreya Sans"/>
                <a:cs typeface="Alegreya Sans"/>
                <a:sym typeface="Alegreya Sans"/>
              </a:rPr>
              <a:t>), change(m</a:t>
            </a:r>
            <a:r>
              <a:rPr lang="en-US" sz="2000" baseline="-25000" dirty="0">
                <a:solidFill>
                  <a:schemeClr val="dk1"/>
                </a:solidFill>
                <a:latin typeface="Alegreya Sans"/>
                <a:ea typeface="Alegreya Sans"/>
                <a:cs typeface="Alegreya Sans"/>
                <a:sym typeface="Alegreya Sans"/>
              </a:rPr>
              <a:t>2</a:t>
            </a:r>
            <a:r>
              <a:rPr lang="en-US" sz="2000" dirty="0">
                <a:solidFill>
                  <a:schemeClr val="dk1"/>
                </a:solidFill>
                <a:latin typeface="Alegreya Sans"/>
                <a:ea typeface="Alegreya Sans"/>
                <a:cs typeface="Alegreya Sans"/>
                <a:sym typeface="Alegreya Sans"/>
              </a:rPr>
              <a:t>))) +</a:t>
            </a:r>
          </a:p>
          <a:p>
            <a:pPr marL="558800" lvl="1">
              <a:buClr>
                <a:schemeClr val="dk1"/>
              </a:buClr>
              <a:buSzPts val="2000"/>
            </a:pPr>
            <a:r>
              <a:rPr lang="en-US" sz="2000" dirty="0">
                <a:solidFill>
                  <a:schemeClr val="dk1"/>
                </a:solidFill>
                <a:latin typeface="Alegreya Sans"/>
                <a:ea typeface="Alegreya Sans"/>
                <a:cs typeface="Alegreya Sans"/>
                <a:sym typeface="Alegreya Sans"/>
              </a:rPr>
              <a:t>                            0.1 * (1-s(original(m</a:t>
            </a:r>
            <a:r>
              <a:rPr lang="en-US" sz="2000" baseline="-25000" dirty="0">
                <a:solidFill>
                  <a:schemeClr val="dk1"/>
                </a:solidFill>
                <a:latin typeface="Alegreya Sans"/>
                <a:ea typeface="Alegreya Sans"/>
                <a:cs typeface="Alegreya Sans"/>
                <a:sym typeface="Alegreya Sans"/>
              </a:rPr>
              <a:t>1</a:t>
            </a:r>
            <a:r>
              <a:rPr lang="en-US" sz="2000" dirty="0">
                <a:solidFill>
                  <a:schemeClr val="dk1"/>
                </a:solidFill>
                <a:latin typeface="Alegreya Sans"/>
                <a:ea typeface="Alegreya Sans"/>
                <a:cs typeface="Alegreya Sans"/>
                <a:sym typeface="Alegreya Sans"/>
              </a:rPr>
              <a:t>), original(m</a:t>
            </a:r>
            <a:r>
              <a:rPr lang="en-US" sz="2000" baseline="-25000" dirty="0">
                <a:solidFill>
                  <a:schemeClr val="dk1"/>
                </a:solidFill>
                <a:latin typeface="Alegreya Sans"/>
                <a:ea typeface="Alegreya Sans"/>
                <a:cs typeface="Alegreya Sans"/>
                <a:sym typeface="Alegreya Sans"/>
              </a:rPr>
              <a:t>2</a:t>
            </a:r>
            <a:r>
              <a:rPr lang="en-US" sz="2000" dirty="0">
                <a:solidFill>
                  <a:schemeClr val="dk1"/>
                </a:solidFill>
                <a:latin typeface="Alegreya Sans"/>
                <a:ea typeface="Alegreya Sans"/>
                <a:cs typeface="Alegreya Sans"/>
                <a:sym typeface="Alegreya Sans"/>
              </a:rPr>
              <a:t>))) +</a:t>
            </a:r>
          </a:p>
          <a:p>
            <a:pPr marL="558800" lvl="1">
              <a:buClr>
                <a:schemeClr val="dk1"/>
              </a:buClr>
              <a:buSzPts val="2000"/>
            </a:pPr>
            <a:r>
              <a:rPr lang="en-US" sz="2000" dirty="0">
                <a:solidFill>
                  <a:schemeClr val="dk1"/>
                </a:solidFill>
                <a:latin typeface="Alegreya Sans"/>
                <a:ea typeface="Alegreya Sans"/>
                <a:cs typeface="Alegreya Sans"/>
                <a:sym typeface="Alegreya Sans"/>
              </a:rPr>
              <a:t>                            0.1 * (1-s(new(m</a:t>
            </a:r>
            <a:r>
              <a:rPr lang="en-US" sz="2000" baseline="-25000" dirty="0">
                <a:solidFill>
                  <a:schemeClr val="dk1"/>
                </a:solidFill>
                <a:latin typeface="Alegreya Sans"/>
                <a:ea typeface="Alegreya Sans"/>
                <a:cs typeface="Alegreya Sans"/>
                <a:sym typeface="Alegreya Sans"/>
              </a:rPr>
              <a:t>1</a:t>
            </a:r>
            <a:r>
              <a:rPr lang="en-US" sz="2000" dirty="0">
                <a:solidFill>
                  <a:schemeClr val="dk1"/>
                </a:solidFill>
                <a:latin typeface="Alegreya Sans"/>
                <a:ea typeface="Alegreya Sans"/>
                <a:cs typeface="Alegreya Sans"/>
                <a:sym typeface="Alegreya Sans"/>
              </a:rPr>
              <a:t>), new(m</a:t>
            </a:r>
            <a:r>
              <a:rPr lang="en-US" sz="2000" baseline="-25000" dirty="0">
                <a:solidFill>
                  <a:schemeClr val="dk1"/>
                </a:solidFill>
                <a:latin typeface="Alegreya Sans"/>
                <a:ea typeface="Alegreya Sans"/>
                <a:cs typeface="Alegreya Sans"/>
                <a:sym typeface="Alegreya Sans"/>
              </a:rPr>
              <a:t>2</a:t>
            </a:r>
            <a:r>
              <a:rPr lang="en-US" sz="2000" dirty="0">
                <a:solidFill>
                  <a:schemeClr val="dk1"/>
                </a:solidFill>
                <a:latin typeface="Alegreya Sans"/>
                <a:ea typeface="Alegreya Sans"/>
                <a:cs typeface="Alegreya Sans"/>
                <a:sym typeface="Alegreya Sans"/>
              </a:rPr>
              <a:t>))) +</a:t>
            </a:r>
          </a:p>
          <a:p>
            <a:pPr marL="558800" lvl="1">
              <a:buClr>
                <a:schemeClr val="dk1"/>
              </a:buClr>
              <a:buSzPts val="2000"/>
            </a:pPr>
            <a:r>
              <a:rPr lang="en-US" sz="2000" dirty="0">
                <a:solidFill>
                  <a:schemeClr val="dk1"/>
                </a:solidFill>
                <a:latin typeface="Alegreya Sans"/>
                <a:ea typeface="Alegreya Sans"/>
                <a:cs typeface="Alegreya Sans"/>
                <a:sym typeface="Alegreya Sans"/>
              </a:rPr>
              <a:t>                             0.5 * (min(0.5, |(</a:t>
            </a:r>
            <a:r>
              <a:rPr lang="en-US" sz="2000" dirty="0" err="1">
                <a:solidFill>
                  <a:schemeClr val="dk1"/>
                </a:solidFill>
                <a:latin typeface="Alegreya Sans"/>
                <a:ea typeface="Alegreya Sans"/>
                <a:cs typeface="Alegreya Sans"/>
                <a:sym typeface="Alegreya Sans"/>
              </a:rPr>
              <a:t>pos</a:t>
            </a:r>
            <a:r>
              <a:rPr lang="en-US" sz="2000" dirty="0">
                <a:solidFill>
                  <a:schemeClr val="dk1"/>
                </a:solidFill>
                <a:latin typeface="Alegreya Sans"/>
                <a:ea typeface="Alegreya Sans"/>
                <a:cs typeface="Alegreya Sans"/>
                <a:sym typeface="Alegreya Sans"/>
              </a:rPr>
              <a:t>(m</a:t>
            </a:r>
            <a:r>
              <a:rPr lang="en-US" sz="2000" baseline="-25000" dirty="0">
                <a:solidFill>
                  <a:schemeClr val="dk1"/>
                </a:solidFill>
                <a:latin typeface="Alegreya Sans"/>
                <a:ea typeface="Alegreya Sans"/>
                <a:cs typeface="Alegreya Sans"/>
                <a:sym typeface="Alegreya Sans"/>
              </a:rPr>
              <a:t>1</a:t>
            </a:r>
            <a:r>
              <a:rPr lang="en-US" sz="2000" dirty="0">
                <a:solidFill>
                  <a:schemeClr val="dk1"/>
                </a:solidFill>
                <a:latin typeface="Alegreya Sans"/>
                <a:ea typeface="Alegreya Sans"/>
                <a:cs typeface="Alegreya Sans"/>
                <a:sym typeface="Alegreya Sans"/>
              </a:rPr>
              <a:t>)-</a:t>
            </a:r>
            <a:r>
              <a:rPr lang="en-US" sz="2000" dirty="0" err="1">
                <a:solidFill>
                  <a:schemeClr val="dk1"/>
                </a:solidFill>
                <a:latin typeface="Alegreya Sans"/>
                <a:ea typeface="Alegreya Sans"/>
                <a:cs typeface="Alegreya Sans"/>
                <a:sym typeface="Alegreya Sans"/>
              </a:rPr>
              <a:t>pos</a:t>
            </a:r>
            <a:r>
              <a:rPr lang="en-US" sz="2000" dirty="0">
                <a:solidFill>
                  <a:schemeClr val="dk1"/>
                </a:solidFill>
                <a:latin typeface="Alegreya Sans"/>
                <a:ea typeface="Alegreya Sans"/>
                <a:cs typeface="Alegreya Sans"/>
                <a:sym typeface="Alegreya Sans"/>
              </a:rPr>
              <a:t>(m</a:t>
            </a:r>
            <a:r>
              <a:rPr lang="en-US" sz="2000" baseline="-25000" dirty="0">
                <a:solidFill>
                  <a:schemeClr val="dk1"/>
                </a:solidFill>
                <a:latin typeface="Alegreya Sans"/>
                <a:ea typeface="Alegreya Sans"/>
                <a:cs typeface="Alegreya Sans"/>
                <a:sym typeface="Alegreya Sans"/>
              </a:rPr>
              <a:t>2</a:t>
            </a:r>
            <a:r>
              <a:rPr lang="en-US" sz="2000" dirty="0">
                <a:solidFill>
                  <a:schemeClr val="dk1"/>
                </a:solidFill>
                <a:latin typeface="Alegreya Sans"/>
                <a:ea typeface="Alegreya Sans"/>
                <a:cs typeface="Alegreya Sans"/>
                <a:sym typeface="Alegreya Sans"/>
              </a:rPr>
              <a:t>)|/11 * 0.5))</a:t>
            </a:r>
          </a:p>
          <a:p>
            <a:pPr marL="558800" lvl="1">
              <a:buClr>
                <a:schemeClr val="dk1"/>
              </a:buClr>
              <a:buSzPts val="2000"/>
            </a:pPr>
            <a:r>
              <a:rPr lang="en-US" sz="2000" dirty="0">
                <a:solidFill>
                  <a:schemeClr val="dk1"/>
                </a:solidFill>
                <a:latin typeface="Alegreya Sans"/>
                <a:ea typeface="Alegreya Sans"/>
                <a:cs typeface="Alegreya Sans"/>
                <a:sym typeface="Alegreya Sans"/>
              </a:rPr>
              <a:t>where</a:t>
            </a:r>
          </a:p>
          <a:p>
            <a:pPr marL="558800" lvl="1">
              <a:buClr>
                <a:schemeClr val="dk1"/>
              </a:buClr>
              <a:buSzPts val="2000"/>
            </a:pPr>
            <a:r>
              <a:rPr lang="en-US" sz="2000" dirty="0">
                <a:solidFill>
                  <a:schemeClr val="dk1"/>
                </a:solidFill>
                <a:latin typeface="Alegreya Sans"/>
                <a:ea typeface="Alegreya Sans"/>
                <a:cs typeface="Alegreya Sans"/>
                <a:sym typeface="Alegreya Sans"/>
              </a:rPr>
              <a:t>           change(m) is the new code after applying mutation,</a:t>
            </a:r>
            <a:br>
              <a:rPr lang="en-US" sz="2000" dirty="0">
                <a:solidFill>
                  <a:schemeClr val="dk1"/>
                </a:solidFill>
                <a:latin typeface="Alegreya Sans"/>
                <a:ea typeface="Alegreya Sans"/>
                <a:cs typeface="Alegreya Sans"/>
                <a:sym typeface="Alegreya Sans"/>
              </a:rPr>
            </a:br>
            <a:r>
              <a:rPr lang="en-US" sz="2000" dirty="0">
                <a:solidFill>
                  <a:schemeClr val="dk1"/>
                </a:solidFill>
                <a:latin typeface="Alegreya Sans"/>
                <a:ea typeface="Alegreya Sans"/>
                <a:cs typeface="Alegreya Sans"/>
                <a:sym typeface="Alegreya Sans"/>
              </a:rPr>
              <a:t>            original(m) is the original code,</a:t>
            </a:r>
          </a:p>
          <a:p>
            <a:pPr marL="558800" lvl="1">
              <a:buClr>
                <a:schemeClr val="dk1"/>
              </a:buClr>
              <a:buSzPts val="2000"/>
            </a:pPr>
            <a:r>
              <a:rPr lang="en-US" sz="2000" dirty="0">
                <a:solidFill>
                  <a:schemeClr val="dk1"/>
                </a:solidFill>
                <a:latin typeface="Alegreya Sans"/>
                <a:ea typeface="Alegreya Sans"/>
                <a:cs typeface="Alegreya Sans"/>
                <a:sym typeface="Alegreya Sans"/>
              </a:rPr>
              <a:t>            </a:t>
            </a:r>
            <a:r>
              <a:rPr lang="en-US" sz="2000" dirty="0" err="1">
                <a:solidFill>
                  <a:schemeClr val="dk1"/>
                </a:solidFill>
                <a:latin typeface="Alegreya Sans"/>
                <a:ea typeface="Alegreya Sans"/>
                <a:cs typeface="Alegreya Sans"/>
                <a:sym typeface="Alegreya Sans"/>
              </a:rPr>
              <a:t>pos</a:t>
            </a:r>
            <a:r>
              <a:rPr lang="en-US" sz="2000" dirty="0">
                <a:solidFill>
                  <a:schemeClr val="dk1"/>
                </a:solidFill>
                <a:latin typeface="Alegreya Sans"/>
                <a:ea typeface="Alegreya Sans"/>
                <a:cs typeface="Alegreya Sans"/>
                <a:sym typeface="Alegreya Sans"/>
              </a:rPr>
              <a:t>(m) is the line number of the mutant</a:t>
            </a:r>
          </a:p>
          <a:p>
            <a:pPr marL="558800" lvl="1">
              <a:buClr>
                <a:schemeClr val="dk1"/>
              </a:buClr>
              <a:buSzPts val="2000"/>
            </a:pPr>
            <a:r>
              <a:rPr lang="en-US" sz="2000" dirty="0">
                <a:solidFill>
                  <a:schemeClr val="dk1"/>
                </a:solidFill>
                <a:latin typeface="Alegreya Sans"/>
                <a:ea typeface="Alegreya Sans"/>
                <a:cs typeface="Alegreya Sans"/>
                <a:sym typeface="Alegreya Sans"/>
              </a:rPr>
              <a:t>            s is a </a:t>
            </a:r>
            <a:r>
              <a:rPr lang="en-US" sz="2000" dirty="0" err="1">
                <a:solidFill>
                  <a:schemeClr val="dk1"/>
                </a:solidFill>
                <a:latin typeface="Alegreya Sans"/>
                <a:ea typeface="Alegreya Sans"/>
                <a:cs typeface="Alegreya Sans"/>
                <a:sym typeface="Alegreya Sans"/>
              </a:rPr>
              <a:t>Levenshtein</a:t>
            </a:r>
            <a:r>
              <a:rPr lang="en-US" sz="2000" dirty="0">
                <a:solidFill>
                  <a:schemeClr val="dk1"/>
                </a:solidFill>
                <a:latin typeface="Alegreya Sans"/>
                <a:ea typeface="Alegreya Sans"/>
                <a:cs typeface="Alegreya Sans"/>
                <a:sym typeface="Alegreya Sans"/>
              </a:rPr>
              <a:t>-distance based similarity ratio for strings</a:t>
            </a:r>
            <a:br>
              <a:rPr lang="en-US" sz="2000" dirty="0">
                <a:solidFill>
                  <a:schemeClr val="dk1"/>
                </a:solidFill>
                <a:latin typeface="Alegreya Sans"/>
                <a:ea typeface="Alegreya Sans"/>
                <a:cs typeface="Alegreya Sans"/>
                <a:sym typeface="Alegreya Sans"/>
              </a:rPr>
            </a:br>
            <a:r>
              <a:rPr lang="en-US" sz="2000" dirty="0">
                <a:solidFill>
                  <a:schemeClr val="dk1"/>
                </a:solidFill>
                <a:latin typeface="Alegreya Sans"/>
                <a:ea typeface="Alegreya Sans"/>
                <a:cs typeface="Alegreya Sans"/>
                <a:sym typeface="Alegreya Sans"/>
              </a:rPr>
              <a:t>                  s(“hello”, “goodbye”) = 0.17, s(“x += 1”, “x += 2”) = 0.83</a:t>
            </a:r>
          </a:p>
          <a:p>
            <a:pPr marL="558800" lvl="1">
              <a:buClr>
                <a:schemeClr val="dk1"/>
              </a:buClr>
              <a:buSzPts val="2000"/>
            </a:pPr>
            <a:r>
              <a:rPr lang="en-US" sz="2000" dirty="0">
                <a:solidFill>
                  <a:schemeClr val="dk1"/>
                </a:solidFill>
                <a:latin typeface="Alegreya Sans"/>
                <a:ea typeface="Alegreya Sans"/>
                <a:cs typeface="Alegreya Sans"/>
                <a:sym typeface="Alegreya Sans"/>
              </a:rPr>
              <a:t>            </a:t>
            </a:r>
          </a:p>
          <a:p>
            <a:pPr marL="914400" lvl="1" indent="-355600" algn="l" rtl="0">
              <a:spcBef>
                <a:spcPts val="0"/>
              </a:spcBef>
              <a:spcAft>
                <a:spcPts val="0"/>
              </a:spcAft>
              <a:buClr>
                <a:schemeClr val="dk1"/>
              </a:buClr>
              <a:buSzPts val="2000"/>
              <a:buFont typeface="Alegreya Sans"/>
              <a:buChar char="○"/>
            </a:pPr>
            <a:endParaRPr sz="1800" dirty="0">
              <a:solidFill>
                <a:schemeClr val="dk1"/>
              </a:solidFill>
              <a:latin typeface="Alegreya Sans"/>
              <a:ea typeface="Alegreya Sans"/>
              <a:cs typeface="Alegreya Sans"/>
              <a:sym typeface="Alegreya Sans"/>
            </a:endParaRPr>
          </a:p>
        </p:txBody>
      </p:sp>
    </p:spTree>
    <p:extLst>
      <p:ext uri="{BB962C8B-B14F-4D97-AF65-F5344CB8AC3E}">
        <p14:creationId xmlns:p14="http://schemas.microsoft.com/office/powerpoint/2010/main" val="1060797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Preliminary results</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rPr>
              <a:t>This metric</a:t>
            </a:r>
            <a:endParaRPr sz="2400" dirty="0">
              <a:solidFill>
                <a:schemeClr val="dk1"/>
              </a:solidFill>
            </a:endParaRPr>
          </a:p>
          <a:p>
            <a:pPr marL="914400" lvl="1" indent="-355600" algn="l" rtl="0">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Seems to provide a reasonable prioritization of mutants to examine</a:t>
            </a:r>
          </a:p>
          <a:p>
            <a:pPr marL="914400" lvl="1" indent="-355600" algn="l" rtl="0">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Is reasonably cheap to compute</a:t>
            </a:r>
          </a:p>
          <a:p>
            <a:pPr marL="914400" lvl="1" indent="-355600" algn="l" rtl="0">
              <a:spcBef>
                <a:spcPts val="0"/>
              </a:spcBef>
              <a:spcAft>
                <a:spcPts val="0"/>
              </a:spcAft>
              <a:buClr>
                <a:schemeClr val="dk1"/>
              </a:buClr>
              <a:buSzPts val="2000"/>
              <a:buFont typeface="Alegreya Sans"/>
              <a:buChar char="○"/>
            </a:pPr>
            <a:endParaRPr lang="en-US" sz="1800" dirty="0">
              <a:solidFill>
                <a:schemeClr val="dk1"/>
              </a:solidFill>
              <a:latin typeface="Alegreya Sans"/>
              <a:ea typeface="Alegreya Sans"/>
              <a:cs typeface="Alegreya Sans"/>
              <a:sym typeface="Alegreya Sans"/>
            </a:endParaRPr>
          </a:p>
          <a:p>
            <a:pPr marL="914400" lvl="1" indent="-355600" algn="l" rtl="0">
              <a:spcBef>
                <a:spcPts val="0"/>
              </a:spcBef>
              <a:spcAft>
                <a:spcPts val="0"/>
              </a:spcAft>
              <a:buClr>
                <a:schemeClr val="dk1"/>
              </a:buClr>
              <a:buSzPts val="2000"/>
              <a:buFont typeface="Alegreya Sans"/>
              <a:buChar char="○"/>
            </a:pPr>
            <a:r>
              <a:rPr lang="en-US" sz="1800" dirty="0">
                <a:solidFill>
                  <a:schemeClr val="dk1"/>
                </a:solidFill>
                <a:latin typeface="Alegreya Sans"/>
                <a:ea typeface="Alegreya Sans"/>
                <a:cs typeface="Alegreya Sans"/>
                <a:sym typeface="Alegreya Sans"/>
              </a:rPr>
              <a:t>Requires some refinements to handle mutants from multiple files (not usually needed in smart contracts, but helpful for another application of mutants, comparing static analysis tools for smart contracts)</a:t>
            </a:r>
          </a:p>
          <a:p>
            <a:pPr marL="914400" lvl="1" indent="-355600" algn="l" rtl="0">
              <a:spcBef>
                <a:spcPts val="0"/>
              </a:spcBef>
              <a:spcAft>
                <a:spcPts val="0"/>
              </a:spcAft>
              <a:buClr>
                <a:schemeClr val="dk1"/>
              </a:buClr>
              <a:buSzPts val="2000"/>
              <a:buFont typeface="Alegreya Sans"/>
              <a:buChar char="○"/>
            </a:pPr>
            <a:endParaRPr lang="en-US" sz="1800" dirty="0">
              <a:solidFill>
                <a:schemeClr val="dk1"/>
              </a:solidFill>
              <a:latin typeface="Alegreya Sans"/>
              <a:ea typeface="Alegreya Sans"/>
              <a:cs typeface="Alegreya Sans"/>
              <a:sym typeface="Alegreya Sans"/>
            </a:endParaRPr>
          </a:p>
          <a:p>
            <a:pPr marL="914400" lvl="1" indent="-355600" algn="l" rtl="0">
              <a:spcBef>
                <a:spcPts val="0"/>
              </a:spcBef>
              <a:spcAft>
                <a:spcPts val="0"/>
              </a:spcAft>
              <a:buClr>
                <a:schemeClr val="dk1"/>
              </a:buClr>
              <a:buSzPts val="2000"/>
              <a:buFont typeface="Alegreya Sans"/>
              <a:buChar char="○"/>
            </a:pPr>
            <a:r>
              <a:rPr lang="en-US" sz="1800" dirty="0">
                <a:solidFill>
                  <a:schemeClr val="dk1"/>
                </a:solidFill>
                <a:latin typeface="Alegreya Sans"/>
                <a:ea typeface="Alegreya Sans"/>
                <a:cs typeface="Alegreya Sans"/>
                <a:sym typeface="Alegreya Sans"/>
              </a:rPr>
              <a:t>Works better if all </a:t>
            </a:r>
            <a:r>
              <a:rPr lang="en-US" sz="1800" i="1" dirty="0">
                <a:solidFill>
                  <a:schemeClr val="dk1"/>
                </a:solidFill>
                <a:latin typeface="Alegreya Sans"/>
                <a:ea typeface="Alegreya Sans"/>
                <a:cs typeface="Alegreya Sans"/>
                <a:sym typeface="Alegreya Sans"/>
              </a:rPr>
              <a:t>statement deletions</a:t>
            </a:r>
            <a:r>
              <a:rPr lang="en-US" sz="1800" dirty="0">
                <a:solidFill>
                  <a:schemeClr val="dk1"/>
                </a:solidFill>
                <a:latin typeface="Alegreya Sans"/>
                <a:ea typeface="Alegreya Sans"/>
                <a:cs typeface="Alegreya Sans"/>
                <a:sym typeface="Alegreya Sans"/>
              </a:rPr>
              <a:t> are ranked first</a:t>
            </a:r>
            <a:endParaRPr sz="1800" dirty="0">
              <a:solidFill>
                <a:schemeClr val="dk1"/>
              </a:solidFill>
              <a:latin typeface="Alegreya Sans"/>
              <a:ea typeface="Alegreya Sans"/>
              <a:cs typeface="Alegreya Sans"/>
              <a:sym typeface="Alegreya Sans"/>
            </a:endParaRPr>
          </a:p>
        </p:txBody>
      </p:sp>
      <p:pic>
        <p:nvPicPr>
          <p:cNvPr id="2" name="Picture 1">
            <a:extLst>
              <a:ext uri="{FF2B5EF4-FFF2-40B4-BE49-F238E27FC236}">
                <a16:creationId xmlns:a16="http://schemas.microsoft.com/office/drawing/2014/main" id="{6FBDB861-A6CD-9B4F-8970-F0AFD9552B31}"/>
              </a:ext>
            </a:extLst>
          </p:cNvPr>
          <p:cNvPicPr>
            <a:picLocks noChangeAspect="1"/>
          </p:cNvPicPr>
          <p:nvPr/>
        </p:nvPicPr>
        <p:blipFill>
          <a:blip r:embed="rId3"/>
          <a:stretch>
            <a:fillRect/>
          </a:stretch>
        </p:blipFill>
        <p:spPr>
          <a:xfrm>
            <a:off x="7016509" y="892718"/>
            <a:ext cx="2046732" cy="1023366"/>
          </a:xfrm>
          <a:prstGeom prst="rect">
            <a:avLst/>
          </a:prstGeom>
        </p:spPr>
      </p:pic>
    </p:spTree>
    <p:extLst>
      <p:ext uri="{BB962C8B-B14F-4D97-AF65-F5344CB8AC3E}">
        <p14:creationId xmlns:p14="http://schemas.microsoft.com/office/powerpoint/2010/main" val="826893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are smart contracts different?</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rPr>
              <a:t>Small compared to general-purpose programs</a:t>
            </a:r>
            <a:endParaRPr sz="2400" dirty="0">
              <a:solidFill>
                <a:schemeClr val="dk1"/>
              </a:solidFill>
            </a:endParaRP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Out of more than 40K contracts deployed to the Ethereum blockchain, the largest has less than 12K lines of code, most have many fewer</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This is for fully-expanded contracts, including all library code!</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General-purpose software is orders of magnitude larger than this</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 of mutants is directly proportional to the size of the source code</a:t>
            </a:r>
          </a:p>
          <a:p>
            <a:pPr marL="914400" lvl="1" indent="-355600" algn="l" rtl="0">
              <a:spcBef>
                <a:spcPts val="0"/>
              </a:spcBef>
              <a:spcAft>
                <a:spcPts val="0"/>
              </a:spcAft>
              <a:buClr>
                <a:schemeClr val="dk1"/>
              </a:buClr>
              <a:buSzPts val="2000"/>
              <a:buFont typeface="Alegreya Sans"/>
              <a:buChar char="○"/>
            </a:pPr>
            <a:endParaRPr sz="1800" dirty="0">
              <a:solidFill>
                <a:schemeClr val="dk1"/>
              </a:solidFill>
              <a:latin typeface="Alegreya Sans"/>
              <a:ea typeface="Alegreya Sans"/>
              <a:cs typeface="Alegreya Sans"/>
              <a:sym typeface="Alegreya Sans"/>
            </a:endParaRPr>
          </a:p>
        </p:txBody>
      </p:sp>
    </p:spTree>
    <p:extLst>
      <p:ext uri="{BB962C8B-B14F-4D97-AF65-F5344CB8AC3E}">
        <p14:creationId xmlns:p14="http://schemas.microsoft.com/office/powerpoint/2010/main" val="234602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are smart contracts different?</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rPr>
              <a:t>More powerful implicit specification</a:t>
            </a:r>
            <a:endParaRPr sz="2400" dirty="0">
              <a:solidFill>
                <a:schemeClr val="dk1"/>
              </a:solidFill>
            </a:endParaRP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We’re analyzing those 40K contracts using multiple static analysis tools, to compare Solidity tools, and improve Trail of Bits’ tool, Slither</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The best of the tools (Slither) detects, on average, over 10% of all mutants – remember, this is purely </a:t>
            </a:r>
            <a:r>
              <a:rPr lang="en-US" sz="2000" i="1" dirty="0">
                <a:solidFill>
                  <a:schemeClr val="dk1"/>
                </a:solidFill>
                <a:latin typeface="Alegreya Sans"/>
                <a:ea typeface="Alegreya Sans"/>
                <a:cs typeface="Alegreya Sans"/>
                <a:sym typeface="Alegreya Sans"/>
              </a:rPr>
              <a:t>static</a:t>
            </a:r>
            <a:r>
              <a:rPr lang="en-US" sz="2000" dirty="0">
                <a:solidFill>
                  <a:schemeClr val="dk1"/>
                </a:solidFill>
                <a:latin typeface="Alegreya Sans"/>
                <a:ea typeface="Alegreya Sans"/>
                <a:cs typeface="Alegreya Sans"/>
                <a:sym typeface="Alegreya Sans"/>
              </a:rPr>
              <a:t> analysis, with no specification of what each contract should do</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SmartCheck tool performs worse, but also often hits 10%+ kill rate</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Typical detection rates for good tools in C and Python, even on small code, are closer to 3-4%</a:t>
            </a:r>
          </a:p>
          <a:p>
            <a:pPr marL="914400" lvl="1" indent="-355600" algn="l" rtl="0">
              <a:spcBef>
                <a:spcPts val="0"/>
              </a:spcBef>
              <a:spcAft>
                <a:spcPts val="0"/>
              </a:spcAft>
              <a:buClr>
                <a:schemeClr val="dk1"/>
              </a:buClr>
              <a:buSzPts val="2000"/>
              <a:buFont typeface="Alegreya Sans"/>
              <a:buChar char="○"/>
            </a:pPr>
            <a:endParaRPr sz="1800" dirty="0">
              <a:solidFill>
                <a:schemeClr val="dk1"/>
              </a:solidFill>
              <a:latin typeface="Alegreya Sans"/>
              <a:ea typeface="Alegreya Sans"/>
              <a:cs typeface="Alegreya Sans"/>
              <a:sym typeface="Alegreya Sans"/>
            </a:endParaRPr>
          </a:p>
        </p:txBody>
      </p:sp>
    </p:spTree>
    <p:extLst>
      <p:ext uri="{BB962C8B-B14F-4D97-AF65-F5344CB8AC3E}">
        <p14:creationId xmlns:p14="http://schemas.microsoft.com/office/powerpoint/2010/main" val="1589437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are smart contracts different?</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rPr>
              <a:t>More powerful implicit specification</a:t>
            </a:r>
            <a:endParaRPr sz="2400" dirty="0">
              <a:solidFill>
                <a:schemeClr val="dk1"/>
              </a:solidFill>
            </a:endParaRP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At a guess, while Solidity is a Turing-complete language, it is, in practice operationally closer to a Domain-Specific Language</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Nobody writes a smart contract with a complex user interface, or very subtle algorithmic implementation, or interaction with system calls with lots of possible but rare failure modes, etc.</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There is an actual economic cost to execute each instruction on the blockchain in Solidity, which means that developers are strongly encouraged to keep code minimal, only do what is required to satisfy a specification</a:t>
            </a:r>
          </a:p>
          <a:p>
            <a:pPr marL="914400" lvl="1" indent="-355600" algn="l" rtl="0">
              <a:spcBef>
                <a:spcPts val="0"/>
              </a:spcBef>
              <a:spcAft>
                <a:spcPts val="0"/>
              </a:spcAft>
              <a:buClr>
                <a:schemeClr val="dk1"/>
              </a:buClr>
              <a:buSzPts val="2000"/>
              <a:buFont typeface="Alegreya Sans"/>
              <a:buChar char="○"/>
            </a:pPr>
            <a:endParaRPr sz="1800" dirty="0">
              <a:solidFill>
                <a:schemeClr val="dk1"/>
              </a:solidFill>
              <a:latin typeface="Alegreya Sans"/>
              <a:ea typeface="Alegreya Sans"/>
              <a:cs typeface="Alegreya Sans"/>
              <a:sym typeface="Alegreya Sans"/>
            </a:endParaRPr>
          </a:p>
        </p:txBody>
      </p:sp>
    </p:spTree>
    <p:extLst>
      <p:ext uri="{BB962C8B-B14F-4D97-AF65-F5344CB8AC3E}">
        <p14:creationId xmlns:p14="http://schemas.microsoft.com/office/powerpoint/2010/main" val="1692065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Remainder of the talk</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558800" lvl="1" algn="l" rtl="0">
              <a:spcBef>
                <a:spcPts val="0"/>
              </a:spcBef>
              <a:spcAft>
                <a:spcPts val="0"/>
              </a:spcAft>
              <a:buClr>
                <a:schemeClr val="dk1"/>
              </a:buClr>
              <a:buSzPts val="2000"/>
            </a:pPr>
            <a:endParaRPr lang="en-US" sz="1800" dirty="0">
              <a:solidFill>
                <a:schemeClr val="dk1"/>
              </a:solidFill>
              <a:latin typeface="Alegreya Sans"/>
              <a:ea typeface="Alegreya Sans"/>
              <a:cs typeface="Alegreya Sans"/>
              <a:sym typeface="Alegreya Sans"/>
            </a:endParaRPr>
          </a:p>
          <a:p>
            <a:pPr marL="457200" marR="0" lvl="0" indent="-381000" algn="l" rtl="0">
              <a:lnSpc>
                <a:spcPct val="100000"/>
              </a:lnSpc>
              <a:spcBef>
                <a:spcPts val="0"/>
              </a:spcBef>
              <a:spcAft>
                <a:spcPts val="0"/>
              </a:spcAft>
              <a:buClr>
                <a:schemeClr val="dk1"/>
              </a:buClr>
              <a:buSzPts val="2400"/>
              <a:buChar char="●"/>
            </a:pPr>
            <a:r>
              <a:rPr lang="en-US" sz="2400" dirty="0">
                <a:solidFill>
                  <a:schemeClr val="dk1"/>
                </a:solidFill>
              </a:rPr>
              <a:t>We’re going to step through an actual (very simple) contract analysis process, starting with a weak specification and improving it using mutation analysis and prioritization</a:t>
            </a:r>
            <a:endParaRPr lang="en-US" sz="2000" dirty="0">
              <a:solidFill>
                <a:schemeClr val="dk1"/>
              </a:solidFill>
              <a:latin typeface="Alegreya Sans"/>
              <a:ea typeface="Alegreya Sans"/>
              <a:cs typeface="Alegreya Sans"/>
              <a:sym typeface="Alegreya Sans"/>
            </a:endParaRPr>
          </a:p>
        </p:txBody>
      </p:sp>
    </p:spTree>
    <p:extLst>
      <p:ext uri="{BB962C8B-B14F-4D97-AF65-F5344CB8AC3E}">
        <p14:creationId xmlns:p14="http://schemas.microsoft.com/office/powerpoint/2010/main" val="1004043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can you do with a smart contract?</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rPr>
              <a:t>Implement a new digital currency</a:t>
            </a:r>
            <a:endParaRPr sz="2400" dirty="0">
              <a:solidFill>
                <a:schemeClr val="dk1"/>
              </a:solidFill>
            </a:endParaRP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Known as tokens</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Can represent abstract value (like any currency) or a relationship to a physical object</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Used to raise funds for blockchain-based projects</a:t>
            </a: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Features such as limited total supply, ability to authorize other users of your balance, etc.</a:t>
            </a:r>
          </a:p>
          <a:p>
            <a:pPr marL="914400" lvl="1" indent="-355600" algn="l" rtl="0">
              <a:spcBef>
                <a:spcPts val="0"/>
              </a:spcBef>
              <a:spcAft>
                <a:spcPts val="0"/>
              </a:spcAft>
              <a:buClr>
                <a:schemeClr val="dk1"/>
              </a:buClr>
              <a:buSzPts val="2000"/>
              <a:buFont typeface="Alegreya Sans"/>
              <a:buChar char="○"/>
            </a:pPr>
            <a:endParaRPr sz="1800" dirty="0">
              <a:solidFill>
                <a:schemeClr val="dk1"/>
              </a:solidFill>
              <a:latin typeface="Alegreya Sans"/>
              <a:ea typeface="Alegreya Sans"/>
              <a:cs typeface="Alegreya Sans"/>
              <a:sym typeface="Alegreya Sans"/>
            </a:endParaRPr>
          </a:p>
          <a:p>
            <a:pPr marL="457200" marR="0" lvl="0" indent="-381000" algn="l" rtl="0">
              <a:lnSpc>
                <a:spcPct val="100000"/>
              </a:lnSpc>
              <a:spcBef>
                <a:spcPts val="0"/>
              </a:spcBef>
              <a:spcAft>
                <a:spcPts val="0"/>
              </a:spcAft>
              <a:buClr>
                <a:schemeClr val="dk1"/>
              </a:buClr>
              <a:buSzPts val="2400"/>
              <a:buChar char="●"/>
            </a:pPr>
            <a:r>
              <a:rPr lang="en-US" sz="2400" dirty="0">
                <a:solidFill>
                  <a:schemeClr val="dk1"/>
                </a:solidFill>
              </a:rPr>
              <a:t>Safe exchange of goods for money (</a:t>
            </a:r>
            <a:r>
              <a:rPr lang="en-US" sz="2400" dirty="0" err="1">
                <a:solidFill>
                  <a:schemeClr val="dk1"/>
                </a:solidFill>
              </a:rPr>
              <a:t>paypal</a:t>
            </a:r>
            <a:r>
              <a:rPr lang="en-US" sz="2400" dirty="0">
                <a:solidFill>
                  <a:schemeClr val="dk1"/>
                </a:solidFill>
              </a:rPr>
              <a:t>-lite)</a:t>
            </a:r>
            <a:endParaRPr sz="2400"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Buyer and seller both pay into an “escrow” account</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When both are satisfied with transaction, buyer gets a refund and seller gets price of item</a:t>
            </a:r>
            <a:endParaRPr sz="2000" dirty="0">
              <a:solidFill>
                <a:schemeClr val="dk1"/>
              </a:solidFill>
              <a:latin typeface="Alegreya Sans"/>
              <a:ea typeface="Alegreya Sans"/>
              <a:cs typeface="Alegreya Sans"/>
              <a:sym typeface="Alegreya Sans"/>
            </a:endParaRPr>
          </a:p>
        </p:txBody>
      </p:sp>
    </p:spTree>
    <p:extLst>
      <p:ext uri="{BB962C8B-B14F-4D97-AF65-F5344CB8AC3E}">
        <p14:creationId xmlns:p14="http://schemas.microsoft.com/office/powerpoint/2010/main" val="1256770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Tools we will be using</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buClr>
                <a:schemeClr val="dk1"/>
              </a:buClr>
              <a:buSzPts val="2400"/>
              <a:buChar char="●"/>
            </a:pPr>
            <a:r>
              <a:rPr lang="en-US" sz="2400" b="1" dirty="0">
                <a:solidFill>
                  <a:schemeClr val="dk1"/>
                </a:solidFill>
              </a:rPr>
              <a:t>Static and dynamic analysis of smart contracts:</a:t>
            </a:r>
            <a:endParaRPr lang="en-US" sz="2000" dirty="0">
              <a:solidFill>
                <a:schemeClr val="dk1"/>
              </a:solidFill>
            </a:endParaRP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Trail of Bits’ slither (static analysis)</a:t>
            </a:r>
            <a:br>
              <a:rPr lang="en-US" sz="2000" dirty="0">
                <a:solidFill>
                  <a:schemeClr val="dk1"/>
                </a:solidFill>
                <a:latin typeface="Alegreya Sans"/>
                <a:ea typeface="Alegreya Sans"/>
                <a:cs typeface="Alegreya Sans"/>
                <a:sym typeface="Alegreya Sans"/>
              </a:rPr>
            </a:br>
            <a:r>
              <a:rPr lang="en-US" sz="2000" dirty="0">
                <a:hlinkClick r:id="rId3"/>
              </a:rPr>
              <a:t>https://github.com/crytic/slither</a:t>
            </a:r>
            <a:br>
              <a:rPr lang="en-US" sz="2000" dirty="0">
                <a:solidFill>
                  <a:schemeClr val="dk1"/>
                </a:solidFill>
                <a:latin typeface="Alegreya Sans"/>
                <a:ea typeface="Alegreya Sans"/>
                <a:cs typeface="Alegreya Sans"/>
                <a:sym typeface="Alegreya Sans"/>
              </a:rPr>
            </a:br>
            <a:endParaRPr lang="en-US" sz="2000" dirty="0">
              <a:solidFill>
                <a:schemeClr val="dk1"/>
              </a:solidFill>
              <a:latin typeface="Alegreya Sans"/>
              <a:ea typeface="Alegreya Sans"/>
              <a:cs typeface="Alegreya Sans"/>
              <a:sym typeface="Alegreya Sans"/>
            </a:endParaRP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Trail of Bits’ echidna (random testing)</a:t>
            </a:r>
            <a:br>
              <a:rPr lang="en-US" sz="2000" dirty="0">
                <a:solidFill>
                  <a:schemeClr val="dk1"/>
                </a:solidFill>
                <a:latin typeface="Alegreya Sans"/>
                <a:ea typeface="Alegreya Sans"/>
                <a:cs typeface="Alegreya Sans"/>
                <a:sym typeface="Alegreya Sans"/>
              </a:rPr>
            </a:br>
            <a:r>
              <a:rPr lang="en-US" sz="2000" dirty="0">
                <a:hlinkClick r:id="rId4"/>
              </a:rPr>
              <a:t>https://github.com/crytic/echidna</a:t>
            </a:r>
            <a:br>
              <a:rPr lang="en-US" sz="2000" dirty="0">
                <a:solidFill>
                  <a:schemeClr val="dk1"/>
                </a:solidFill>
                <a:latin typeface="Alegreya Sans"/>
                <a:sym typeface="Alegreya Sans"/>
              </a:rPr>
            </a:br>
            <a:endParaRPr lang="en-US" sz="2400" b="1" dirty="0">
              <a:solidFill>
                <a:schemeClr val="dk1"/>
              </a:solidFill>
            </a:endParaRPr>
          </a:p>
          <a:p>
            <a:pPr marL="457200" lvl="0" indent="-381000">
              <a:buClr>
                <a:schemeClr val="dk1"/>
              </a:buClr>
              <a:buSzPts val="2400"/>
              <a:buChar char="●"/>
            </a:pPr>
            <a:r>
              <a:rPr lang="en-US" sz="2400" b="1" dirty="0">
                <a:solidFill>
                  <a:schemeClr val="dk1"/>
                </a:solidFill>
              </a:rPr>
              <a:t>Mutation analysis:</a:t>
            </a: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The </a:t>
            </a:r>
            <a:r>
              <a:rPr lang="en-US" sz="2000" b="1" dirty="0" err="1">
                <a:solidFill>
                  <a:schemeClr val="dk1"/>
                </a:solidFill>
                <a:latin typeface="Alegreya Sans"/>
                <a:ea typeface="Alegreya Sans"/>
                <a:cs typeface="Alegreya Sans"/>
                <a:sym typeface="Alegreya Sans"/>
              </a:rPr>
              <a:t>universalmutator</a:t>
            </a:r>
            <a:br>
              <a:rPr lang="en-US" sz="2000" b="1" dirty="0">
                <a:solidFill>
                  <a:schemeClr val="dk1"/>
                </a:solidFill>
                <a:latin typeface="Alegreya Sans"/>
                <a:ea typeface="Alegreya Sans"/>
                <a:cs typeface="Alegreya Sans"/>
                <a:sym typeface="Alegreya Sans"/>
              </a:rPr>
            </a:br>
            <a:r>
              <a:rPr lang="en-US" sz="2000" dirty="0">
                <a:hlinkClick r:id="rId5"/>
              </a:rPr>
              <a:t>https://github.com/agroce/universalmutator</a:t>
            </a:r>
            <a:br>
              <a:rPr lang="en-US" sz="1800" dirty="0">
                <a:solidFill>
                  <a:schemeClr val="dk1"/>
                </a:solidFill>
                <a:latin typeface="Alegreya Sans"/>
                <a:sym typeface="Alegreya Sans"/>
              </a:rPr>
            </a:br>
            <a:r>
              <a:rPr lang="en-US" sz="1800" dirty="0">
                <a:solidFill>
                  <a:schemeClr val="dk1"/>
                </a:solidFill>
                <a:latin typeface="Alegreya Sans"/>
                <a:sym typeface="Alegreya Sans"/>
              </a:rPr>
              <a:t>supports Solidity and </a:t>
            </a:r>
            <a:r>
              <a:rPr lang="en-US" sz="1800" dirty="0" err="1">
                <a:solidFill>
                  <a:schemeClr val="dk1"/>
                </a:solidFill>
                <a:latin typeface="Alegreya Sans"/>
                <a:sym typeface="Alegreya Sans"/>
              </a:rPr>
              <a:t>Vyper</a:t>
            </a:r>
            <a:r>
              <a:rPr lang="en-US" sz="1800" dirty="0">
                <a:solidFill>
                  <a:schemeClr val="dk1"/>
                </a:solidFill>
                <a:latin typeface="Alegreya Sans"/>
                <a:sym typeface="Alegreya Sans"/>
              </a:rPr>
              <a:t> for smart contracts, plus mutation of C, C++, Python, Java, Swift, Rust, and Go (will work for most C-like languages)</a:t>
            </a:r>
            <a:endParaRPr lang="en-US" sz="2000" dirty="0"/>
          </a:p>
        </p:txBody>
      </p:sp>
      <p:pic>
        <p:nvPicPr>
          <p:cNvPr id="2" name="Picture 1">
            <a:extLst>
              <a:ext uri="{FF2B5EF4-FFF2-40B4-BE49-F238E27FC236}">
                <a16:creationId xmlns:a16="http://schemas.microsoft.com/office/drawing/2014/main" id="{45898F53-0720-BF4A-9F14-CBE30E71EA4A}"/>
              </a:ext>
            </a:extLst>
          </p:cNvPr>
          <p:cNvPicPr>
            <a:picLocks noChangeAspect="1"/>
          </p:cNvPicPr>
          <p:nvPr/>
        </p:nvPicPr>
        <p:blipFill>
          <a:blip r:embed="rId6"/>
          <a:stretch>
            <a:fillRect/>
          </a:stretch>
        </p:blipFill>
        <p:spPr>
          <a:xfrm>
            <a:off x="4658660" y="1440727"/>
            <a:ext cx="1421629" cy="776562"/>
          </a:xfrm>
          <a:prstGeom prst="rect">
            <a:avLst/>
          </a:prstGeom>
        </p:spPr>
      </p:pic>
      <p:pic>
        <p:nvPicPr>
          <p:cNvPr id="3" name="Picture 2">
            <a:extLst>
              <a:ext uri="{FF2B5EF4-FFF2-40B4-BE49-F238E27FC236}">
                <a16:creationId xmlns:a16="http://schemas.microsoft.com/office/drawing/2014/main" id="{1A02E3DA-22F7-A948-856F-65191E70342E}"/>
              </a:ext>
            </a:extLst>
          </p:cNvPr>
          <p:cNvPicPr>
            <a:picLocks noChangeAspect="1"/>
          </p:cNvPicPr>
          <p:nvPr/>
        </p:nvPicPr>
        <p:blipFill>
          <a:blip r:embed="rId7"/>
          <a:stretch>
            <a:fillRect/>
          </a:stretch>
        </p:blipFill>
        <p:spPr>
          <a:xfrm>
            <a:off x="5094410" y="2217289"/>
            <a:ext cx="1310448" cy="776562"/>
          </a:xfrm>
          <a:prstGeom prst="rect">
            <a:avLst/>
          </a:prstGeom>
        </p:spPr>
      </p:pic>
      <p:sp>
        <p:nvSpPr>
          <p:cNvPr id="4" name="TextBox 3">
            <a:extLst>
              <a:ext uri="{FF2B5EF4-FFF2-40B4-BE49-F238E27FC236}">
                <a16:creationId xmlns:a16="http://schemas.microsoft.com/office/drawing/2014/main" id="{2204C0D1-0103-2346-96C6-5B0271AE6E28}"/>
              </a:ext>
            </a:extLst>
          </p:cNvPr>
          <p:cNvSpPr txBox="1"/>
          <p:nvPr/>
        </p:nvSpPr>
        <p:spPr>
          <a:xfrm>
            <a:off x="6404858" y="1632513"/>
            <a:ext cx="2064989" cy="1815882"/>
          </a:xfrm>
          <a:prstGeom prst="rect">
            <a:avLst/>
          </a:prstGeom>
          <a:noFill/>
        </p:spPr>
        <p:txBody>
          <a:bodyPr wrap="none" rtlCol="0">
            <a:spAutoFit/>
          </a:bodyPr>
          <a:lstStyle/>
          <a:p>
            <a:r>
              <a:rPr lang="en-US" dirty="0"/>
              <a:t>Part of the </a:t>
            </a:r>
          </a:p>
          <a:p>
            <a:r>
              <a:rPr lang="en-US" dirty="0" err="1"/>
              <a:t>crytic</a:t>
            </a:r>
            <a:r>
              <a:rPr lang="en-US" dirty="0"/>
              <a:t> suite:</a:t>
            </a:r>
          </a:p>
          <a:p>
            <a:endParaRPr lang="en-US" dirty="0"/>
          </a:p>
          <a:p>
            <a:r>
              <a:rPr lang="en-US" dirty="0">
                <a:hlinkClick r:id="rId8"/>
              </a:rPr>
              <a:t>https://crytic.io/</a:t>
            </a:r>
            <a:endParaRPr lang="en-US" dirty="0"/>
          </a:p>
          <a:p>
            <a:r>
              <a:rPr lang="en-US" dirty="0">
                <a:hlinkClick r:id="rId9"/>
              </a:rPr>
              <a:t>https://github.com/crytic</a:t>
            </a:r>
            <a:endParaRPr lang="en-US" dirty="0"/>
          </a:p>
          <a:p>
            <a:endParaRPr lang="en-US" dirty="0"/>
          </a:p>
          <a:p>
            <a:r>
              <a:rPr lang="en-US" dirty="0"/>
              <a:t>Continuous integration</a:t>
            </a:r>
            <a:br>
              <a:rPr lang="en-US" dirty="0"/>
            </a:br>
            <a:r>
              <a:rPr lang="en-US" dirty="0"/>
              <a:t>for smart contracts</a:t>
            </a:r>
          </a:p>
        </p:txBody>
      </p:sp>
      <p:sp>
        <p:nvSpPr>
          <p:cNvPr id="7" name="Rectangle 6">
            <a:extLst>
              <a:ext uri="{FF2B5EF4-FFF2-40B4-BE49-F238E27FC236}">
                <a16:creationId xmlns:a16="http://schemas.microsoft.com/office/drawing/2014/main" id="{A4DAD3F8-88A1-8548-B247-AB73D31B153D}"/>
              </a:ext>
            </a:extLst>
          </p:cNvPr>
          <p:cNvSpPr/>
          <p:nvPr/>
        </p:nvSpPr>
        <p:spPr>
          <a:xfrm>
            <a:off x="5974886" y="1755623"/>
            <a:ext cx="41549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pic>
        <p:nvPicPr>
          <p:cNvPr id="8" name="Picture 7">
            <a:extLst>
              <a:ext uri="{FF2B5EF4-FFF2-40B4-BE49-F238E27FC236}">
                <a16:creationId xmlns:a16="http://schemas.microsoft.com/office/drawing/2014/main" id="{B800E486-24CA-CE49-9D87-D88A5134C58C}"/>
              </a:ext>
            </a:extLst>
          </p:cNvPr>
          <p:cNvPicPr>
            <a:picLocks noChangeAspect="1"/>
          </p:cNvPicPr>
          <p:nvPr/>
        </p:nvPicPr>
        <p:blipFill>
          <a:blip r:embed="rId10"/>
          <a:stretch>
            <a:fillRect/>
          </a:stretch>
        </p:blipFill>
        <p:spPr>
          <a:xfrm>
            <a:off x="7578209" y="1286761"/>
            <a:ext cx="923331" cy="923331"/>
          </a:xfrm>
          <a:prstGeom prst="rect">
            <a:avLst/>
          </a:prstGeom>
        </p:spPr>
      </p:pic>
    </p:spTree>
    <p:extLst>
      <p:ext uri="{BB962C8B-B14F-4D97-AF65-F5344CB8AC3E}">
        <p14:creationId xmlns:p14="http://schemas.microsoft.com/office/powerpoint/2010/main" val="3427381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can you do with a smart contract?</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rPr>
              <a:t>Facilitate usage of existing cryptocurrencies</a:t>
            </a:r>
            <a:endParaRPr sz="2400" dirty="0">
              <a:solidFill>
                <a:schemeClr val="dk1"/>
              </a:solidFill>
            </a:endParaRP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Payment channels are complex protocols for improving the speed of settlement and reducing the overhead of transfers</a:t>
            </a:r>
          </a:p>
          <a:p>
            <a:pPr marL="914400" lvl="1" indent="-355600" algn="l" rtl="0">
              <a:spcBef>
                <a:spcPts val="0"/>
              </a:spcBef>
              <a:spcAft>
                <a:spcPts val="0"/>
              </a:spcAft>
              <a:buClr>
                <a:schemeClr val="dk1"/>
              </a:buClr>
              <a:buSzPts val="2000"/>
              <a:buFont typeface="Alegreya Sans"/>
              <a:buChar char="○"/>
            </a:pPr>
            <a:endParaRPr sz="1800" dirty="0">
              <a:solidFill>
                <a:schemeClr val="dk1"/>
              </a:solidFill>
              <a:latin typeface="Alegreya Sans"/>
              <a:ea typeface="Alegreya Sans"/>
              <a:cs typeface="Alegreya Sans"/>
              <a:sym typeface="Alegreya Sans"/>
            </a:endParaRPr>
          </a:p>
          <a:p>
            <a:pPr marL="457200" marR="0" lvl="0" indent="-381000" algn="l" rtl="0">
              <a:lnSpc>
                <a:spcPct val="100000"/>
              </a:lnSpc>
              <a:spcBef>
                <a:spcPts val="0"/>
              </a:spcBef>
              <a:spcAft>
                <a:spcPts val="0"/>
              </a:spcAft>
              <a:buClr>
                <a:schemeClr val="dk1"/>
              </a:buClr>
              <a:buSzPts val="2400"/>
              <a:buChar char="●"/>
            </a:pPr>
            <a:r>
              <a:rPr lang="en-US" sz="2400" dirty="0">
                <a:solidFill>
                  <a:schemeClr val="dk1"/>
                </a:solidFill>
              </a:rPr>
              <a:t>Implement auction systems (</a:t>
            </a:r>
            <a:r>
              <a:rPr lang="en-US" sz="2400" dirty="0" err="1">
                <a:solidFill>
                  <a:schemeClr val="dk1"/>
                </a:solidFill>
              </a:rPr>
              <a:t>ebay</a:t>
            </a:r>
            <a:r>
              <a:rPr lang="en-US" sz="2400" dirty="0">
                <a:solidFill>
                  <a:schemeClr val="dk1"/>
                </a:solidFill>
              </a:rPr>
              <a:t>-lite)</a:t>
            </a:r>
            <a:endParaRPr sz="2400"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Vast array of possible configurations, blind or open, what highest bidder actually pays, etc.</a:t>
            </a: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457200" lvl="0" indent="-381000">
              <a:buClr>
                <a:schemeClr val="dk1"/>
              </a:buClr>
              <a:buSzPts val="2400"/>
              <a:buChar char="●"/>
            </a:pPr>
            <a:r>
              <a:rPr lang="en-US" sz="2400" dirty="0">
                <a:solidFill>
                  <a:schemeClr val="dk1"/>
                </a:solidFill>
              </a:rPr>
              <a:t>Implement a Decentralized Autonomous Organization</a:t>
            </a: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Ambitious plans for smart contracts include a “corporation” whose “management” is an algorithm, with investors not requiring the use of e.g. existing stock markets, only access to the blockchain</a:t>
            </a: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spTree>
    <p:extLst>
      <p:ext uri="{BB962C8B-B14F-4D97-AF65-F5344CB8AC3E}">
        <p14:creationId xmlns:p14="http://schemas.microsoft.com/office/powerpoint/2010/main" val="2239316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Why do smart contracts need to be correct?</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dirty="0">
                <a:solidFill>
                  <a:schemeClr val="dk1"/>
                </a:solidFill>
              </a:rPr>
              <a:t>Autonomous code that can spend large sums of money</a:t>
            </a:r>
            <a:endParaRPr sz="2400" b="1" dirty="0">
              <a:solidFill>
                <a:schemeClr val="dk1"/>
              </a:solidFill>
            </a:endParaRP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Does anything else really need to be said?</a:t>
            </a:r>
          </a:p>
          <a:p>
            <a:pPr marL="914400" lvl="1" indent="-355600" algn="l" rtl="0">
              <a:spcBef>
                <a:spcPts val="0"/>
              </a:spcBef>
              <a:spcAft>
                <a:spcPts val="0"/>
              </a:spcAft>
              <a:buClr>
                <a:schemeClr val="dk1"/>
              </a:buClr>
              <a:buSzPts val="2000"/>
              <a:buFont typeface="Alegreya Sans"/>
              <a:buChar char="○"/>
            </a:pPr>
            <a:endParaRPr sz="1800" dirty="0">
              <a:solidFill>
                <a:schemeClr val="dk1"/>
              </a:solidFill>
              <a:latin typeface="Alegreya Sans"/>
              <a:ea typeface="Alegreya Sans"/>
              <a:cs typeface="Alegreya Sans"/>
              <a:sym typeface="Alegreya Sans"/>
            </a:endParaRPr>
          </a:p>
          <a:p>
            <a:pPr marL="457200" marR="0" lvl="0" indent="-381000" algn="l" rtl="0">
              <a:lnSpc>
                <a:spcPct val="100000"/>
              </a:lnSpc>
              <a:spcBef>
                <a:spcPts val="0"/>
              </a:spcBef>
              <a:spcAft>
                <a:spcPts val="0"/>
              </a:spcAft>
              <a:buClr>
                <a:schemeClr val="dk1"/>
              </a:buClr>
              <a:buSzPts val="2400"/>
              <a:buChar char="●"/>
            </a:pPr>
            <a:r>
              <a:rPr lang="en-US" sz="2400" dirty="0">
                <a:solidFill>
                  <a:schemeClr val="dk1"/>
                </a:solidFill>
              </a:rPr>
              <a:t>Smart contracts need to be secure against attacks</a:t>
            </a:r>
            <a:endParaRPr sz="2400"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Exploit of a bug in the DAO contract on Ethereum blockchain resulted in theft of millions; the decision was made to undo the “irrevocable” execution and change history, which diminished confidence in blockchain/smart contract solutions</a:t>
            </a: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457200" lvl="0" indent="-381000">
              <a:buClr>
                <a:schemeClr val="dk1"/>
              </a:buClr>
              <a:buSzPts val="2400"/>
              <a:buChar char="●"/>
            </a:pPr>
            <a:r>
              <a:rPr lang="en-US" sz="2400" dirty="0">
                <a:solidFill>
                  <a:schemeClr val="dk1"/>
                </a:solidFill>
              </a:rPr>
              <a:t>Smart contracts need to be bug-free</a:t>
            </a: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Even in the absence of an attacker to exploit, a smart contract bug can mis-spend or even destroy money</a:t>
            </a: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pic>
        <p:nvPicPr>
          <p:cNvPr id="2" name="Picture 1">
            <a:extLst>
              <a:ext uri="{FF2B5EF4-FFF2-40B4-BE49-F238E27FC236}">
                <a16:creationId xmlns:a16="http://schemas.microsoft.com/office/drawing/2014/main" id="{11A6569F-F3CC-D947-B3FD-A5C5244E4A9B}"/>
              </a:ext>
            </a:extLst>
          </p:cNvPr>
          <p:cNvPicPr>
            <a:picLocks noChangeAspect="1"/>
          </p:cNvPicPr>
          <p:nvPr/>
        </p:nvPicPr>
        <p:blipFill>
          <a:blip r:embed="rId3"/>
          <a:stretch>
            <a:fillRect/>
          </a:stretch>
        </p:blipFill>
        <p:spPr>
          <a:xfrm>
            <a:off x="7634742" y="1924869"/>
            <a:ext cx="1370631" cy="1370631"/>
          </a:xfrm>
          <a:prstGeom prst="rect">
            <a:avLst/>
          </a:prstGeom>
        </p:spPr>
      </p:pic>
      <p:pic>
        <p:nvPicPr>
          <p:cNvPr id="3" name="Picture 2">
            <a:extLst>
              <a:ext uri="{FF2B5EF4-FFF2-40B4-BE49-F238E27FC236}">
                <a16:creationId xmlns:a16="http://schemas.microsoft.com/office/drawing/2014/main" id="{0FDF1436-EEEF-284D-B41B-D00A30C97966}"/>
              </a:ext>
            </a:extLst>
          </p:cNvPr>
          <p:cNvPicPr>
            <a:picLocks noChangeAspect="1"/>
          </p:cNvPicPr>
          <p:nvPr/>
        </p:nvPicPr>
        <p:blipFill>
          <a:blip r:embed="rId4"/>
          <a:stretch>
            <a:fillRect/>
          </a:stretch>
        </p:blipFill>
        <p:spPr>
          <a:xfrm>
            <a:off x="7919634" y="3651266"/>
            <a:ext cx="844304" cy="1125738"/>
          </a:xfrm>
          <a:prstGeom prst="rect">
            <a:avLst/>
          </a:prstGeom>
        </p:spPr>
      </p:pic>
    </p:spTree>
    <p:extLst>
      <p:ext uri="{BB962C8B-B14F-4D97-AF65-F5344CB8AC3E}">
        <p14:creationId xmlns:p14="http://schemas.microsoft.com/office/powerpoint/2010/main" val="206358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do we ensure smart contracts are correct?</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dirty="0">
                <a:solidFill>
                  <a:schemeClr val="dk1"/>
                </a:solidFill>
              </a:rPr>
              <a:t>Manual audits by very smart, dedicated people</a:t>
            </a:r>
            <a:endParaRPr sz="2400" b="1" dirty="0">
              <a:solidFill>
                <a:schemeClr val="dk1"/>
              </a:solidFill>
            </a:endParaRPr>
          </a:p>
          <a:p>
            <a:pPr marL="914400" lvl="1" indent="-355600" algn="l" rtl="0">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This is critical, but it’s expensive, and even smart people need support from </a:t>
            </a:r>
            <a:r>
              <a:rPr lang="en-US" sz="2000" i="1" dirty="0">
                <a:solidFill>
                  <a:schemeClr val="dk1"/>
                </a:solidFill>
                <a:latin typeface="Alegreya Sans"/>
                <a:ea typeface="Alegreya Sans"/>
                <a:cs typeface="Alegreya Sans"/>
                <a:sym typeface="Alegreya Sans"/>
              </a:rPr>
              <a:t>tools</a:t>
            </a:r>
            <a:r>
              <a:rPr lang="en-US" sz="2000" dirty="0">
                <a:solidFill>
                  <a:schemeClr val="dk1"/>
                </a:solidFill>
                <a:latin typeface="Alegreya Sans"/>
                <a:ea typeface="Alegreya Sans"/>
                <a:cs typeface="Alegreya Sans"/>
                <a:sym typeface="Alegreya Sans"/>
              </a:rPr>
              <a:t> to be effective</a:t>
            </a:r>
            <a:endParaRPr sz="1800" dirty="0">
              <a:solidFill>
                <a:schemeClr val="dk1"/>
              </a:solidFill>
              <a:latin typeface="Alegreya Sans"/>
              <a:ea typeface="Alegreya Sans"/>
              <a:cs typeface="Alegreya Sans"/>
              <a:sym typeface="Alegreya Sans"/>
            </a:endParaRPr>
          </a:p>
          <a:p>
            <a:pPr marL="457200" marR="0" lvl="0" indent="-381000" algn="l" rtl="0">
              <a:lnSpc>
                <a:spcPct val="100000"/>
              </a:lnSpc>
              <a:spcBef>
                <a:spcPts val="0"/>
              </a:spcBef>
              <a:spcAft>
                <a:spcPts val="0"/>
              </a:spcAft>
              <a:buClr>
                <a:schemeClr val="dk1"/>
              </a:buClr>
              <a:buSzPts val="2400"/>
              <a:buChar char="●"/>
            </a:pPr>
            <a:r>
              <a:rPr lang="en-US" sz="2400" dirty="0">
                <a:solidFill>
                  <a:schemeClr val="dk1"/>
                </a:solidFill>
              </a:rPr>
              <a:t>Static analysis</a:t>
            </a:r>
            <a:endParaRPr sz="2400" dirty="0">
              <a:solidFill>
                <a:schemeClr val="dk1"/>
              </a:solidFill>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Examine the code of a smart contract for bad patterns</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You don’t need to run the code, just look for likely-bad things</a:t>
            </a:r>
          </a:p>
          <a:p>
            <a:pPr marL="457200" lvl="0" indent="-381000">
              <a:buClr>
                <a:schemeClr val="dk1"/>
              </a:buClr>
              <a:buSzPts val="2400"/>
              <a:buChar char="●"/>
            </a:pPr>
            <a:r>
              <a:rPr lang="en-US" sz="2400" dirty="0">
                <a:solidFill>
                  <a:schemeClr val="dk1"/>
                </a:solidFill>
              </a:rPr>
              <a:t>Dynamic analysis (testing)</a:t>
            </a: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Run the code and check for bad things happening (or good things not happening)</a:t>
            </a:r>
          </a:p>
          <a:p>
            <a:pPr marL="457200" lvl="0" indent="-381000">
              <a:buClr>
                <a:schemeClr val="dk1"/>
              </a:buClr>
              <a:buSzPts val="2400"/>
              <a:buChar char="●"/>
            </a:pPr>
            <a:r>
              <a:rPr lang="en-US" sz="2400" dirty="0">
                <a:solidFill>
                  <a:schemeClr val="dk1"/>
                </a:solidFill>
              </a:rPr>
              <a:t>Formal verification</a:t>
            </a: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Hard to scale, but complete proof a contract satisfies a specification</a:t>
            </a: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pic>
        <p:nvPicPr>
          <p:cNvPr id="4" name="Picture 3">
            <a:extLst>
              <a:ext uri="{FF2B5EF4-FFF2-40B4-BE49-F238E27FC236}">
                <a16:creationId xmlns:a16="http://schemas.microsoft.com/office/drawing/2014/main" id="{30AB092C-2862-6847-BDCF-038D3E615242}"/>
              </a:ext>
            </a:extLst>
          </p:cNvPr>
          <p:cNvPicPr>
            <a:picLocks noChangeAspect="1"/>
          </p:cNvPicPr>
          <p:nvPr/>
        </p:nvPicPr>
        <p:blipFill>
          <a:blip r:embed="rId3"/>
          <a:stretch>
            <a:fillRect/>
          </a:stretch>
        </p:blipFill>
        <p:spPr>
          <a:xfrm>
            <a:off x="7496908" y="1086700"/>
            <a:ext cx="1440102" cy="951067"/>
          </a:xfrm>
          <a:prstGeom prst="rect">
            <a:avLst/>
          </a:prstGeom>
        </p:spPr>
      </p:pic>
    </p:spTree>
    <p:extLst>
      <p:ext uri="{BB962C8B-B14F-4D97-AF65-F5344CB8AC3E}">
        <p14:creationId xmlns:p14="http://schemas.microsoft.com/office/powerpoint/2010/main" val="10186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Trusting the tools</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dirty="0">
                <a:solidFill>
                  <a:schemeClr val="dk1"/>
                </a:solidFill>
              </a:rPr>
              <a:t>Static analysis</a:t>
            </a:r>
            <a:r>
              <a:rPr lang="en-US" sz="2400" dirty="0">
                <a:solidFill>
                  <a:schemeClr val="dk1"/>
                </a:solidFill>
              </a:rPr>
              <a:t> tools look for “bad patterns” in the code</a:t>
            </a: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How do we know the tool includes all the important bad patterns?</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In practice we want a tool that can (somehow) tell “good” code from “bad” code without running the code or access to a specification</a:t>
            </a:r>
          </a:p>
          <a:p>
            <a:pPr marL="457200" lvl="0" indent="-381000">
              <a:buClr>
                <a:schemeClr val="dk1"/>
              </a:buClr>
              <a:buSzPts val="2400"/>
              <a:buChar char="●"/>
            </a:pPr>
            <a:endParaRPr lang="en-US" sz="2400" b="1" dirty="0">
              <a:solidFill>
                <a:schemeClr val="dk1"/>
              </a:solidFill>
            </a:endParaRPr>
          </a:p>
          <a:p>
            <a:pPr marL="457200" lvl="0" indent="-381000">
              <a:buClr>
                <a:schemeClr val="dk1"/>
              </a:buClr>
              <a:buSzPts val="2400"/>
              <a:buChar char="●"/>
            </a:pPr>
            <a:r>
              <a:rPr lang="en-US" sz="2400" b="1" dirty="0">
                <a:solidFill>
                  <a:schemeClr val="dk1"/>
                </a:solidFill>
              </a:rPr>
              <a:t>Dynamic analysis </a:t>
            </a:r>
            <a:r>
              <a:rPr lang="en-US" sz="2400" dirty="0">
                <a:solidFill>
                  <a:schemeClr val="dk1"/>
                </a:solidFill>
              </a:rPr>
              <a:t>and </a:t>
            </a:r>
            <a:r>
              <a:rPr lang="en-US" sz="2400" b="1" dirty="0">
                <a:solidFill>
                  <a:schemeClr val="dk1"/>
                </a:solidFill>
              </a:rPr>
              <a:t>formal verification</a:t>
            </a:r>
            <a:r>
              <a:rPr lang="en-US" sz="2400" dirty="0">
                <a:solidFill>
                  <a:schemeClr val="dk1"/>
                </a:solidFill>
              </a:rPr>
              <a:t> both check that a program satisfies a </a:t>
            </a:r>
            <a:r>
              <a:rPr lang="en-US" sz="2400" i="1" dirty="0">
                <a:solidFill>
                  <a:schemeClr val="dk1"/>
                </a:solidFill>
              </a:rPr>
              <a:t>specification</a:t>
            </a:r>
            <a:endParaRPr lang="en-US" sz="2400" b="1" dirty="0">
              <a:solidFill>
                <a:schemeClr val="dk1"/>
              </a:solidFill>
            </a:endParaRP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How do we know the specification is even right?</a:t>
            </a:r>
          </a:p>
          <a:p>
            <a:pPr marL="914400" lvl="1"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Even granting it isn’t wrong, how do we know it is </a:t>
            </a:r>
            <a:r>
              <a:rPr lang="en-US" sz="2000" i="1" dirty="0">
                <a:solidFill>
                  <a:schemeClr val="dk1"/>
                </a:solidFill>
                <a:latin typeface="Alegreya Sans"/>
                <a:ea typeface="Alegreya Sans"/>
                <a:cs typeface="Alegreya Sans"/>
                <a:sym typeface="Alegreya Sans"/>
              </a:rPr>
              <a:t>complete</a:t>
            </a:r>
            <a:r>
              <a:rPr lang="en-US" sz="2000" dirty="0">
                <a:solidFill>
                  <a:schemeClr val="dk1"/>
                </a:solidFill>
                <a:latin typeface="Alegreya Sans"/>
                <a:ea typeface="Alegreya Sans"/>
                <a:cs typeface="Alegreya Sans"/>
                <a:sym typeface="Alegreya Sans"/>
              </a:rPr>
              <a:t>?</a:t>
            </a:r>
          </a:p>
          <a:p>
            <a:pPr marL="914400" lvl="2" indent="-355600">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Every program satisfies the specification </a:t>
            </a:r>
            <a:r>
              <a:rPr lang="en-US" sz="2000" i="1" dirty="0">
                <a:solidFill>
                  <a:schemeClr val="dk1"/>
                </a:solidFill>
                <a:latin typeface="Alegreya Sans"/>
                <a:ea typeface="Alegreya Sans"/>
                <a:cs typeface="Alegreya Sans"/>
                <a:sym typeface="Alegreya Sans"/>
              </a:rPr>
              <a:t>True</a:t>
            </a:r>
            <a:r>
              <a:rPr lang="en-US" sz="2000" dirty="0">
                <a:solidFill>
                  <a:schemeClr val="dk1"/>
                </a:solidFill>
                <a:latin typeface="Alegreya Sans"/>
                <a:ea typeface="Alegreya Sans"/>
                <a:cs typeface="Alegreya Sans"/>
                <a:sym typeface="Alegreya Sans"/>
              </a:rPr>
              <a:t>, after all</a:t>
            </a: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spTree>
    <p:extLst>
      <p:ext uri="{BB962C8B-B14F-4D97-AF65-F5344CB8AC3E}">
        <p14:creationId xmlns:p14="http://schemas.microsoft.com/office/powerpoint/2010/main" val="214735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01" name="Google Shape;301;p45"/>
          <p:cNvSpPr txBox="1">
            <a:spLocks noGrp="1"/>
          </p:cNvSpPr>
          <p:nvPr>
            <p:ph type="title"/>
          </p:nvPr>
        </p:nvSpPr>
        <p:spPr>
          <a:xfrm>
            <a:off x="310675" y="311750"/>
            <a:ext cx="7729200" cy="5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 watches the watchmen?</a:t>
            </a:r>
            <a:endParaRPr dirty="0"/>
          </a:p>
        </p:txBody>
      </p:sp>
      <p:sp>
        <p:nvSpPr>
          <p:cNvPr id="302" name="Google Shape;302;p45"/>
          <p:cNvSpPr txBox="1">
            <a:spLocks noGrp="1"/>
          </p:cNvSpPr>
          <p:nvPr>
            <p:ph type="subTitle" idx="1"/>
          </p:nvPr>
        </p:nvSpPr>
        <p:spPr>
          <a:xfrm>
            <a:off x="310675" y="1086700"/>
            <a:ext cx="7729200" cy="3278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dirty="0">
                <a:solidFill>
                  <a:schemeClr val="dk1"/>
                </a:solidFill>
              </a:rPr>
              <a:t>How do you verify a verification?</a:t>
            </a: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We want to avoid an infinite regress where we have a meta-specification for every specification, and a meta-meta specification for every meta-specification, etc.</a:t>
            </a: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Fundamental problem in security: you need an external standard by which to evaluate any e.g., alarm system</a:t>
            </a: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r>
              <a:rPr lang="en-US" sz="2000" dirty="0">
                <a:solidFill>
                  <a:schemeClr val="dk1"/>
                </a:solidFill>
                <a:latin typeface="Alegreya Sans"/>
                <a:ea typeface="Alegreya Sans"/>
                <a:cs typeface="Alegreya Sans"/>
                <a:sym typeface="Alegreya Sans"/>
              </a:rPr>
              <a:t>In traditional software development, the problem is one of accidentally missing bugs; here it is even more important</a:t>
            </a:r>
          </a:p>
          <a:p>
            <a:pPr marL="457200" lvl="0" indent="-381000">
              <a:buClr>
                <a:schemeClr val="dk1"/>
              </a:buClr>
              <a:buSzPts val="2400"/>
              <a:buChar char="●"/>
            </a:pPr>
            <a:endParaRPr lang="en-US" sz="2400" b="1" dirty="0">
              <a:solidFill>
                <a:schemeClr val="dk1"/>
              </a:solidFill>
            </a:endParaRP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558800" lvl="1">
              <a:buClr>
                <a:schemeClr val="dk1"/>
              </a:buClr>
              <a:buSzPts val="2000"/>
            </a:pPr>
            <a:endParaRPr lang="en-US" sz="2000" dirty="0">
              <a:solidFill>
                <a:schemeClr val="dk1"/>
              </a:solidFill>
              <a:latin typeface="Alegreya Sans"/>
              <a:ea typeface="Alegreya Sans"/>
              <a:cs typeface="Alegreya Sans"/>
              <a:sym typeface="Alegreya Sans"/>
            </a:endParaRPr>
          </a:p>
          <a:p>
            <a:pPr marL="914400" marR="0" lvl="1" indent="-355600" algn="l" rtl="0">
              <a:lnSpc>
                <a:spcPct val="100000"/>
              </a:lnSpc>
              <a:spcBef>
                <a:spcPts val="0"/>
              </a:spcBef>
              <a:spcAft>
                <a:spcPts val="0"/>
              </a:spcAft>
              <a:buClr>
                <a:schemeClr val="dk1"/>
              </a:buClr>
              <a:buSzPts val="2000"/>
              <a:buFont typeface="Alegreya Sans"/>
              <a:buChar char="○"/>
            </a:pPr>
            <a:endParaRPr lang="en-US" sz="2000" dirty="0">
              <a:solidFill>
                <a:schemeClr val="dk1"/>
              </a:solidFill>
              <a:latin typeface="Alegreya Sans"/>
              <a:ea typeface="Alegreya Sans"/>
              <a:cs typeface="Alegreya Sans"/>
              <a:sym typeface="Alegreya Sans"/>
            </a:endParaRPr>
          </a:p>
        </p:txBody>
      </p:sp>
      <p:pic>
        <p:nvPicPr>
          <p:cNvPr id="2" name="Picture 1">
            <a:extLst>
              <a:ext uri="{FF2B5EF4-FFF2-40B4-BE49-F238E27FC236}">
                <a16:creationId xmlns:a16="http://schemas.microsoft.com/office/drawing/2014/main" id="{F2A2D21F-AA23-A44F-98CC-6EF895323CC8}"/>
              </a:ext>
            </a:extLst>
          </p:cNvPr>
          <p:cNvPicPr>
            <a:picLocks noChangeAspect="1"/>
          </p:cNvPicPr>
          <p:nvPr/>
        </p:nvPicPr>
        <p:blipFill>
          <a:blip r:embed="rId3"/>
          <a:stretch>
            <a:fillRect/>
          </a:stretch>
        </p:blipFill>
        <p:spPr>
          <a:xfrm>
            <a:off x="7439013" y="2948496"/>
            <a:ext cx="881045" cy="1416304"/>
          </a:xfrm>
          <a:prstGeom prst="rect">
            <a:avLst/>
          </a:prstGeom>
        </p:spPr>
      </p:pic>
    </p:spTree>
    <p:extLst>
      <p:ext uri="{BB962C8B-B14F-4D97-AF65-F5344CB8AC3E}">
        <p14:creationId xmlns:p14="http://schemas.microsoft.com/office/powerpoint/2010/main" val="183956148"/>
      </p:ext>
    </p:extLst>
  </p:cSld>
  <p:clrMapOvr>
    <a:masterClrMapping/>
  </p:clrMapOvr>
</p:sld>
</file>

<file path=ppt/theme/theme1.xml><?xml version="1.0" encoding="utf-8"?>
<a:theme xmlns:a="http://schemas.openxmlformats.org/drawingml/2006/main" name="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4387</TotalTime>
  <Words>4742</Words>
  <Application>Microsoft Macintosh PowerPoint</Application>
  <PresentationFormat>On-screen Show (16:9)</PresentationFormat>
  <Paragraphs>593</Paragraphs>
  <Slides>40</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Lucida Console</vt:lpstr>
      <vt:lpstr>Open Sans</vt:lpstr>
      <vt:lpstr>Calibri</vt:lpstr>
      <vt:lpstr>Arial</vt:lpstr>
      <vt:lpstr>Teko Medium</vt:lpstr>
      <vt:lpstr>Open Sans Light</vt:lpstr>
      <vt:lpstr>Alegreya Sans Medium</vt:lpstr>
      <vt:lpstr>Alegreya Sans Light</vt:lpstr>
      <vt:lpstr>Open Sans SemiBold</vt:lpstr>
      <vt:lpstr>Alegreya Sans</vt:lpstr>
      <vt:lpstr>Master</vt:lpstr>
      <vt:lpstr>PowerPoint Presentation</vt:lpstr>
      <vt:lpstr>First things first</vt:lpstr>
      <vt:lpstr>What is a smart contract?</vt:lpstr>
      <vt:lpstr>What can you do with a smart contract?</vt:lpstr>
      <vt:lpstr>What can you do with a smart contract?</vt:lpstr>
      <vt:lpstr>Why do smart contracts need to be correct?</vt:lpstr>
      <vt:lpstr>How do we ensure smart contracts are correct?</vt:lpstr>
      <vt:lpstr>Trusting the tools</vt:lpstr>
      <vt:lpstr>Who watches the watchmen?</vt:lpstr>
      <vt:lpstr>Who watches the watchmen?</vt:lpstr>
      <vt:lpstr>What we want</vt:lpstr>
      <vt:lpstr>What we want</vt:lpstr>
      <vt:lpstr>How do we do this?</vt:lpstr>
      <vt:lpstr>Popper’s theory of falsification</vt:lpstr>
      <vt:lpstr>Falsification and software verification</vt:lpstr>
      <vt:lpstr>Program mutants</vt:lpstr>
      <vt:lpstr>Falsification and software verification</vt:lpstr>
      <vt:lpstr>Difficulties in falsification-driven analysis</vt:lpstr>
      <vt:lpstr>This talk</vt:lpstr>
      <vt:lpstr>Prioritizing mutants</vt:lpstr>
      <vt:lpstr>PowerPoint Presentation</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Furthest Point First [Gonzalez 1985]</vt:lpstr>
      <vt:lpstr>What is a good distance metric for mutants?</vt:lpstr>
      <vt:lpstr>What is a good distance metric for mutants?</vt:lpstr>
      <vt:lpstr>Preliminary results</vt:lpstr>
      <vt:lpstr>How are smart contracts different?</vt:lpstr>
      <vt:lpstr>How are smart contracts different?</vt:lpstr>
      <vt:lpstr>How are smart contracts different?</vt:lpstr>
      <vt:lpstr>Remainder of the talk</vt:lpstr>
      <vt:lpstr>Tools we will be using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39</cp:revision>
  <dcterms:modified xsi:type="dcterms:W3CDTF">2019-03-29T17:47:07Z</dcterms:modified>
</cp:coreProperties>
</file>